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96" r:id="rId2"/>
    <p:sldId id="297" r:id="rId3"/>
    <p:sldId id="289" r:id="rId4"/>
    <p:sldId id="290" r:id="rId5"/>
    <p:sldId id="291" r:id="rId6"/>
    <p:sldId id="292" r:id="rId7"/>
    <p:sldId id="293" r:id="rId8"/>
    <p:sldId id="294" r:id="rId9"/>
    <p:sldId id="295" r:id="rId10"/>
    <p:sldId id="256" r:id="rId11"/>
    <p:sldId id="298" r:id="rId12"/>
    <p:sldId id="300" r:id="rId13"/>
    <p:sldId id="301" r:id="rId14"/>
    <p:sldId id="299" r:id="rId15"/>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83" d="100"/>
          <a:sy n="83" d="100"/>
        </p:scale>
        <p:origin x="6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EG"/>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EG"/>
          </a:p>
        </p:txBody>
      </p:sp>
      <p:sp>
        <p:nvSpPr>
          <p:cNvPr id="4" name="عنصر نائب للتاريخ 3"/>
          <p:cNvSpPr>
            <a:spLocks noGrp="1"/>
          </p:cNvSpPr>
          <p:nvPr>
            <p:ph type="dt" sz="half" idx="10"/>
          </p:nvPr>
        </p:nvSpPr>
        <p:spPr/>
        <p:txBody>
          <a:bodyPr/>
          <a:lstStyle/>
          <a:p>
            <a:fld id="{91BD80C8-91B1-4A68-ABC4-A87322E39B31}" type="datetimeFigureOut">
              <a:rPr lang="ar-EG" smtClean="0"/>
              <a:t>02/08/1441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4133884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91BD80C8-91B1-4A68-ABC4-A87322E39B31}" type="datetimeFigureOut">
              <a:rPr lang="ar-EG" smtClean="0"/>
              <a:t>02/08/1441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1161706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91BD80C8-91B1-4A68-ABC4-A87322E39B31}" type="datetimeFigureOut">
              <a:rPr lang="ar-EG" smtClean="0"/>
              <a:t>02/08/1441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3180609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91BD80C8-91B1-4A68-ABC4-A87322E39B31}" type="datetimeFigureOut">
              <a:rPr lang="ar-EG" smtClean="0"/>
              <a:t>02/08/1441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3539771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91BD80C8-91B1-4A68-ABC4-A87322E39B31}" type="datetimeFigureOut">
              <a:rPr lang="ar-EG" smtClean="0"/>
              <a:t>02/08/1441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3414843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تاريخ 4"/>
          <p:cNvSpPr>
            <a:spLocks noGrp="1"/>
          </p:cNvSpPr>
          <p:nvPr>
            <p:ph type="dt" sz="half" idx="10"/>
          </p:nvPr>
        </p:nvSpPr>
        <p:spPr/>
        <p:txBody>
          <a:bodyPr/>
          <a:lstStyle/>
          <a:p>
            <a:fld id="{91BD80C8-91B1-4A68-ABC4-A87322E39B31}" type="datetimeFigureOut">
              <a:rPr lang="ar-EG" smtClean="0"/>
              <a:t>02/08/1441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1546179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عنصر نائب للتاريخ 6"/>
          <p:cNvSpPr>
            <a:spLocks noGrp="1"/>
          </p:cNvSpPr>
          <p:nvPr>
            <p:ph type="dt" sz="half" idx="10"/>
          </p:nvPr>
        </p:nvSpPr>
        <p:spPr/>
        <p:txBody>
          <a:bodyPr/>
          <a:lstStyle/>
          <a:p>
            <a:fld id="{91BD80C8-91B1-4A68-ABC4-A87322E39B31}" type="datetimeFigureOut">
              <a:rPr lang="ar-EG" smtClean="0"/>
              <a:t>02/08/1441</a:t>
            </a:fld>
            <a:endParaRPr lang="ar-EG"/>
          </a:p>
        </p:txBody>
      </p:sp>
      <p:sp>
        <p:nvSpPr>
          <p:cNvPr id="8" name="عنصر نائب للتذييل 7"/>
          <p:cNvSpPr>
            <a:spLocks noGrp="1"/>
          </p:cNvSpPr>
          <p:nvPr>
            <p:ph type="ftr" sz="quarter" idx="11"/>
          </p:nvPr>
        </p:nvSpPr>
        <p:spPr/>
        <p:txBody>
          <a:bodyPr/>
          <a:lstStyle/>
          <a:p>
            <a:endParaRPr lang="ar-EG"/>
          </a:p>
        </p:txBody>
      </p:sp>
      <p:sp>
        <p:nvSpPr>
          <p:cNvPr id="9" name="عنصر نائب لرقم الشريحة 8"/>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2233801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تاريخ 2"/>
          <p:cNvSpPr>
            <a:spLocks noGrp="1"/>
          </p:cNvSpPr>
          <p:nvPr>
            <p:ph type="dt" sz="half" idx="10"/>
          </p:nvPr>
        </p:nvSpPr>
        <p:spPr/>
        <p:txBody>
          <a:bodyPr/>
          <a:lstStyle/>
          <a:p>
            <a:fld id="{91BD80C8-91B1-4A68-ABC4-A87322E39B31}" type="datetimeFigureOut">
              <a:rPr lang="ar-EG" smtClean="0"/>
              <a:t>02/08/1441</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2168658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1BD80C8-91B1-4A68-ABC4-A87322E39B31}" type="datetimeFigureOut">
              <a:rPr lang="ar-EG" smtClean="0"/>
              <a:t>02/08/1441</a:t>
            </a:fld>
            <a:endParaRPr lang="ar-EG"/>
          </a:p>
        </p:txBody>
      </p:sp>
      <p:sp>
        <p:nvSpPr>
          <p:cNvPr id="3" name="عنصر نائب للتذييل 2"/>
          <p:cNvSpPr>
            <a:spLocks noGrp="1"/>
          </p:cNvSpPr>
          <p:nvPr>
            <p:ph type="ftr" sz="quarter" idx="11"/>
          </p:nvPr>
        </p:nvSpPr>
        <p:spPr/>
        <p:txBody>
          <a:bodyPr/>
          <a:lstStyle/>
          <a:p>
            <a:endParaRPr lang="ar-EG"/>
          </a:p>
        </p:txBody>
      </p:sp>
      <p:sp>
        <p:nvSpPr>
          <p:cNvPr id="4" name="عنصر نائب لرقم الشريحة 3"/>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844155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91BD80C8-91B1-4A68-ABC4-A87322E39B31}" type="datetimeFigureOut">
              <a:rPr lang="ar-EG" smtClean="0"/>
              <a:t>02/08/1441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2182077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91BD80C8-91B1-4A68-ABC4-A87322E39B31}" type="datetimeFigureOut">
              <a:rPr lang="ar-EG" smtClean="0"/>
              <a:t>02/08/1441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231252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1BD80C8-91B1-4A68-ABC4-A87322E39B31}" type="datetimeFigureOut">
              <a:rPr lang="ar-EG" smtClean="0"/>
              <a:t>02/08/1441</a:t>
            </a:fld>
            <a:endParaRPr lang="ar-EG"/>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DD81881-A573-4167-8A11-B1C1C546E950}" type="slidenum">
              <a:rPr lang="ar-EG" smtClean="0"/>
              <a:t>‹#›</a:t>
            </a:fld>
            <a:endParaRPr lang="ar-EG"/>
          </a:p>
        </p:txBody>
      </p:sp>
    </p:spTree>
    <p:extLst>
      <p:ext uri="{BB962C8B-B14F-4D97-AF65-F5344CB8AC3E}">
        <p14:creationId xmlns:p14="http://schemas.microsoft.com/office/powerpoint/2010/main" val="1418428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2036" y="397165"/>
            <a:ext cx="10788074" cy="6280726"/>
          </a:xfrm>
        </p:spPr>
        <p:txBody>
          <a:bodyPr>
            <a:noAutofit/>
          </a:bodyPr>
          <a:lstStyle/>
          <a:p>
            <a:r>
              <a:rPr lang="ar-SA" sz="3600" dirty="0">
                <a:solidFill>
                  <a:srgbClr val="FF0000"/>
                </a:solidFill>
                <a:latin typeface="Impact" panose="020B0806030902050204" pitchFamily="34" charset="0"/>
                <a:cs typeface="PT Bold Heading" panose="02010400000000000000" pitchFamily="2" charset="-78"/>
              </a:rPr>
              <a:t>محاضرات مقرر</a:t>
            </a:r>
            <a:br>
              <a:rPr lang="ar-SA" sz="3600" dirty="0">
                <a:solidFill>
                  <a:srgbClr val="FF0000"/>
                </a:solidFill>
                <a:latin typeface="Impact" panose="020B0806030902050204" pitchFamily="34" charset="0"/>
                <a:cs typeface="PT Bold Heading" panose="02010400000000000000" pitchFamily="2" charset="-78"/>
              </a:rPr>
            </a:br>
            <a:r>
              <a:rPr lang="ar-SA" sz="3600" dirty="0">
                <a:solidFill>
                  <a:srgbClr val="FF0000"/>
                </a:solidFill>
                <a:latin typeface="Impact" panose="020B0806030902050204" pitchFamily="34" charset="0"/>
                <a:cs typeface="PT Bold Heading" panose="02010400000000000000" pitchFamily="2" charset="-78"/>
              </a:rPr>
              <a:t> </a:t>
            </a:r>
            <a:r>
              <a:rPr lang="ar-SA" sz="3600" dirty="0">
                <a:latin typeface="Impact" panose="020B0806030902050204" pitchFamily="34" charset="0"/>
                <a:cs typeface="PT Bold Heading" panose="02010400000000000000" pitchFamily="2" charset="-78"/>
              </a:rPr>
              <a:t>الأصول الاجتماعية والفلسفية للتربية</a:t>
            </a:r>
            <a:br>
              <a:rPr lang="ar-SA" sz="3600" dirty="0">
                <a:latin typeface="Impact" panose="020B0806030902050204" pitchFamily="34" charset="0"/>
                <a:cs typeface="PT Bold Heading" panose="02010400000000000000" pitchFamily="2" charset="-78"/>
              </a:rPr>
            </a:br>
            <a:r>
              <a:rPr lang="ar-SA" sz="3600" dirty="0">
                <a:solidFill>
                  <a:srgbClr val="FF0000"/>
                </a:solidFill>
                <a:latin typeface="Impact" panose="020B0806030902050204" pitchFamily="34" charset="0"/>
                <a:cs typeface="PT Bold Heading" panose="02010400000000000000" pitchFamily="2" charset="-78"/>
              </a:rPr>
              <a:t>الفرقة الرابعة " عام"</a:t>
            </a:r>
            <a:br>
              <a:rPr lang="ar-SA" sz="3600" dirty="0">
                <a:solidFill>
                  <a:srgbClr val="FF0000"/>
                </a:solidFill>
                <a:latin typeface="Impact" panose="020B0806030902050204" pitchFamily="34" charset="0"/>
                <a:cs typeface="PT Bold Heading" panose="02010400000000000000" pitchFamily="2" charset="-78"/>
              </a:rPr>
            </a:br>
            <a:r>
              <a:rPr lang="ar-SA" sz="3600" dirty="0">
                <a:latin typeface="Impact" panose="020B0806030902050204" pitchFamily="34" charset="0"/>
                <a:cs typeface="PT Bold Heading" panose="02010400000000000000" pitchFamily="2" charset="-78"/>
              </a:rPr>
              <a:t>جميع الشعب</a:t>
            </a:r>
            <a:r>
              <a:rPr lang="ar-SA" sz="3600" dirty="0">
                <a:solidFill>
                  <a:srgbClr val="FF0000"/>
                </a:solidFill>
                <a:latin typeface="Impact" panose="020B0806030902050204" pitchFamily="34" charset="0"/>
                <a:cs typeface="PT Bold Heading" panose="02010400000000000000" pitchFamily="2" charset="-78"/>
              </a:rPr>
              <a:t/>
            </a:r>
            <a:br>
              <a:rPr lang="ar-SA" sz="3600" dirty="0">
                <a:solidFill>
                  <a:srgbClr val="FF0000"/>
                </a:solidFill>
                <a:latin typeface="Impact" panose="020B0806030902050204" pitchFamily="34" charset="0"/>
                <a:cs typeface="PT Bold Heading" panose="02010400000000000000" pitchFamily="2" charset="-78"/>
              </a:rPr>
            </a:br>
            <a:r>
              <a:rPr lang="ar-SA" sz="3600" dirty="0" smtClean="0">
                <a:solidFill>
                  <a:srgbClr val="FF0000"/>
                </a:solidFill>
                <a:latin typeface="Impact" panose="020B0806030902050204" pitchFamily="34" charset="0"/>
                <a:cs typeface="PT Bold Heading" panose="02010400000000000000" pitchFamily="2" charset="-78"/>
              </a:rPr>
              <a:t>محاضرة بعنوان</a:t>
            </a:r>
            <a:br>
              <a:rPr lang="ar-SA" sz="3600" dirty="0" smtClean="0">
                <a:solidFill>
                  <a:srgbClr val="FF0000"/>
                </a:solidFill>
                <a:latin typeface="Impact" panose="020B0806030902050204" pitchFamily="34" charset="0"/>
                <a:cs typeface="PT Bold Heading" panose="02010400000000000000" pitchFamily="2" charset="-78"/>
              </a:rPr>
            </a:br>
            <a:r>
              <a:rPr lang="ar-SA" sz="3600" dirty="0" smtClean="0">
                <a:solidFill>
                  <a:srgbClr val="FF0000"/>
                </a:solidFill>
                <a:latin typeface="Impact" panose="020B0806030902050204" pitchFamily="34" charset="0"/>
                <a:cs typeface="PT Bold Heading" panose="02010400000000000000" pitchFamily="2" charset="-78"/>
              </a:rPr>
              <a:t> " </a:t>
            </a:r>
            <a:r>
              <a:rPr lang="ar-EG" sz="3600" dirty="0">
                <a:latin typeface="Impact" panose="020B0806030902050204" pitchFamily="34" charset="0"/>
                <a:cs typeface="PT Bold Heading" panose="02010400000000000000" pitchFamily="2" charset="-78"/>
              </a:rPr>
              <a:t>المذاهب الفلسفية ونظرياتها التربوية</a:t>
            </a:r>
            <a:r>
              <a:rPr lang="ar-SA" sz="3600" dirty="0" smtClean="0">
                <a:latin typeface="Impact" panose="020B0806030902050204" pitchFamily="34" charset="0"/>
                <a:cs typeface="PT Bold Heading" panose="02010400000000000000" pitchFamily="2" charset="-78"/>
              </a:rPr>
              <a:t> </a:t>
            </a:r>
            <a:r>
              <a:rPr lang="ar-SA" sz="3600" dirty="0" smtClean="0">
                <a:solidFill>
                  <a:srgbClr val="FF0000"/>
                </a:solidFill>
                <a:latin typeface="Impact" panose="020B0806030902050204" pitchFamily="34" charset="0"/>
                <a:cs typeface="PT Bold Heading" panose="02010400000000000000" pitchFamily="2" charset="-78"/>
              </a:rPr>
              <a:t>"</a:t>
            </a:r>
            <a:r>
              <a:rPr lang="ar-SA" sz="3600" dirty="0">
                <a:solidFill>
                  <a:srgbClr val="FF0000"/>
                </a:solidFill>
                <a:latin typeface="Impact" panose="020B0806030902050204" pitchFamily="34" charset="0"/>
                <a:cs typeface="PT Bold Heading" panose="02010400000000000000" pitchFamily="2" charset="-78"/>
              </a:rPr>
              <a:t/>
            </a:r>
            <a:br>
              <a:rPr lang="ar-SA" sz="3600" dirty="0">
                <a:solidFill>
                  <a:srgbClr val="FF0000"/>
                </a:solidFill>
                <a:latin typeface="Impact" panose="020B0806030902050204" pitchFamily="34" charset="0"/>
                <a:cs typeface="PT Bold Heading" panose="02010400000000000000" pitchFamily="2" charset="-78"/>
              </a:rPr>
            </a:br>
            <a:r>
              <a:rPr lang="ar-SA" sz="3600" dirty="0">
                <a:latin typeface="Impact" panose="020B0806030902050204" pitchFamily="34" charset="0"/>
                <a:cs typeface="PT Bold Heading" panose="02010400000000000000" pitchFamily="2" charset="-78"/>
              </a:rPr>
              <a:t>إعداد</a:t>
            </a:r>
            <a:br>
              <a:rPr lang="ar-SA" sz="3600" dirty="0">
                <a:latin typeface="Impact" panose="020B0806030902050204" pitchFamily="34" charset="0"/>
                <a:cs typeface="PT Bold Heading" panose="02010400000000000000" pitchFamily="2" charset="-78"/>
              </a:rPr>
            </a:br>
            <a:r>
              <a:rPr lang="ar-SA" sz="3600" dirty="0">
                <a:solidFill>
                  <a:srgbClr val="FF0000"/>
                </a:solidFill>
                <a:latin typeface="Impact" panose="020B0806030902050204" pitchFamily="34" charset="0"/>
                <a:cs typeface="PT Bold Heading" panose="02010400000000000000" pitchFamily="2" charset="-78"/>
              </a:rPr>
              <a:t> </a:t>
            </a:r>
            <a:r>
              <a:rPr lang="ar-SA" sz="3600" dirty="0" err="1">
                <a:solidFill>
                  <a:srgbClr val="FF0000"/>
                </a:solidFill>
                <a:latin typeface="Impact" panose="020B0806030902050204" pitchFamily="34" charset="0"/>
                <a:cs typeface="PT Bold Heading" panose="02010400000000000000" pitchFamily="2" charset="-78"/>
              </a:rPr>
              <a:t>أ.د</a:t>
            </a:r>
            <a:r>
              <a:rPr lang="ar-SA" sz="3600" dirty="0">
                <a:solidFill>
                  <a:srgbClr val="FF0000"/>
                </a:solidFill>
                <a:latin typeface="Impact" panose="020B0806030902050204" pitchFamily="34" charset="0"/>
                <a:cs typeface="PT Bold Heading" panose="02010400000000000000" pitchFamily="2" charset="-78"/>
              </a:rPr>
              <a:t>. هاني محمد يونس</a:t>
            </a:r>
            <a:br>
              <a:rPr lang="ar-SA" sz="3600" dirty="0">
                <a:solidFill>
                  <a:srgbClr val="FF0000"/>
                </a:solidFill>
                <a:latin typeface="Impact" panose="020B0806030902050204" pitchFamily="34" charset="0"/>
                <a:cs typeface="PT Bold Heading" panose="02010400000000000000" pitchFamily="2" charset="-78"/>
              </a:rPr>
            </a:br>
            <a:r>
              <a:rPr lang="ar-SA" sz="3600" dirty="0">
                <a:solidFill>
                  <a:srgbClr val="FF0000"/>
                </a:solidFill>
                <a:latin typeface="Impact" panose="020B0806030902050204" pitchFamily="34" charset="0"/>
                <a:cs typeface="PT Bold Heading" panose="02010400000000000000" pitchFamily="2" charset="-78"/>
              </a:rPr>
              <a:t>د. شحته سعد </a:t>
            </a:r>
            <a:r>
              <a:rPr lang="ar-SA" sz="3600" dirty="0" err="1">
                <a:solidFill>
                  <a:srgbClr val="FF0000"/>
                </a:solidFill>
                <a:latin typeface="Impact" panose="020B0806030902050204" pitchFamily="34" charset="0"/>
                <a:cs typeface="PT Bold Heading" panose="02010400000000000000" pitchFamily="2" charset="-78"/>
              </a:rPr>
              <a:t>موافي</a:t>
            </a:r>
            <a:r>
              <a:rPr lang="ar-SA" sz="3600" dirty="0">
                <a:solidFill>
                  <a:srgbClr val="FF0000"/>
                </a:solidFill>
                <a:latin typeface="Impact" panose="020B0806030902050204" pitchFamily="34" charset="0"/>
                <a:cs typeface="PT Bold Heading" panose="02010400000000000000" pitchFamily="2" charset="-78"/>
              </a:rPr>
              <a:t/>
            </a:r>
            <a:br>
              <a:rPr lang="ar-SA" sz="3600" dirty="0">
                <a:solidFill>
                  <a:srgbClr val="FF0000"/>
                </a:solidFill>
                <a:latin typeface="Impact" panose="020B0806030902050204" pitchFamily="34" charset="0"/>
                <a:cs typeface="PT Bold Heading" panose="02010400000000000000" pitchFamily="2" charset="-78"/>
              </a:rPr>
            </a:br>
            <a:r>
              <a:rPr lang="ar-SA" sz="3600" dirty="0">
                <a:solidFill>
                  <a:srgbClr val="FF0000"/>
                </a:solidFill>
                <a:latin typeface="Impact" panose="020B0806030902050204" pitchFamily="34" charset="0"/>
                <a:cs typeface="PT Bold Heading" panose="02010400000000000000" pitchFamily="2" charset="-78"/>
              </a:rPr>
              <a:t>د. نجلاء أحمد شاهين </a:t>
            </a:r>
            <a:br>
              <a:rPr lang="ar-SA" sz="3600" dirty="0">
                <a:solidFill>
                  <a:srgbClr val="FF0000"/>
                </a:solidFill>
                <a:latin typeface="Impact" panose="020B0806030902050204" pitchFamily="34" charset="0"/>
                <a:cs typeface="PT Bold Heading" panose="02010400000000000000" pitchFamily="2" charset="-78"/>
              </a:rPr>
            </a:br>
            <a:r>
              <a:rPr lang="ar-EG" sz="3600" dirty="0">
                <a:latin typeface="Impact" panose="020B0806030902050204" pitchFamily="34" charset="0"/>
                <a:cs typeface="PT Bold Heading" panose="02010400000000000000" pitchFamily="2" charset="-78"/>
              </a:rPr>
              <a:t>قسم أصول التربية</a:t>
            </a:r>
            <a:br>
              <a:rPr lang="ar-EG" sz="3600" dirty="0">
                <a:latin typeface="Impact" panose="020B0806030902050204" pitchFamily="34" charset="0"/>
                <a:cs typeface="PT Bold Heading" panose="02010400000000000000" pitchFamily="2" charset="-78"/>
              </a:rPr>
            </a:br>
            <a:r>
              <a:rPr lang="ar-EG" sz="3600" dirty="0">
                <a:latin typeface="Impact" panose="020B0806030902050204" pitchFamily="34" charset="0"/>
                <a:cs typeface="PT Bold Heading" panose="02010400000000000000" pitchFamily="2" charset="-78"/>
              </a:rPr>
              <a:t> كلية التربية- جامعة بنها</a:t>
            </a:r>
          </a:p>
        </p:txBody>
      </p:sp>
    </p:spTree>
    <p:extLst>
      <p:ext uri="{BB962C8B-B14F-4D97-AF65-F5344CB8AC3E}">
        <p14:creationId xmlns:p14="http://schemas.microsoft.com/office/powerpoint/2010/main" val="2580218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06400" y="286871"/>
            <a:ext cx="11314545" cy="1541929"/>
          </a:xfrm>
        </p:spPr>
        <p:txBody>
          <a:bodyPr>
            <a:normAutofit fontScale="90000"/>
          </a:bodyPr>
          <a:lstStyle/>
          <a:p>
            <a:r>
              <a:rPr lang="ar-SA" b="1" dirty="0">
                <a:solidFill>
                  <a:srgbClr val="FF0000"/>
                </a:solidFill>
                <a:cs typeface="PT Bold Heading" panose="02010400000000000000" pitchFamily="2" charset="-78"/>
              </a:rPr>
              <a:t>الفرق بين فلسفة التربية الإسلامية </a:t>
            </a:r>
            <a:r>
              <a:rPr lang="ar-SA" b="1" dirty="0" smtClean="0">
                <a:solidFill>
                  <a:srgbClr val="FF0000"/>
                </a:solidFill>
                <a:cs typeface="PT Bold Heading" panose="02010400000000000000" pitchFamily="2" charset="-78"/>
              </a:rPr>
              <a:t>والفلسفات </a:t>
            </a:r>
            <a:r>
              <a:rPr lang="ar-SA" b="1" dirty="0">
                <a:solidFill>
                  <a:srgbClr val="FF0000"/>
                </a:solidFill>
                <a:cs typeface="PT Bold Heading" panose="02010400000000000000" pitchFamily="2" charset="-78"/>
              </a:rPr>
              <a:t>التربوية الأخرى </a:t>
            </a:r>
            <a:endParaRPr lang="ar-EG" dirty="0">
              <a:solidFill>
                <a:srgbClr val="FF0000"/>
              </a:solidFill>
              <a:cs typeface="PT Bold Heading" panose="02010400000000000000" pitchFamily="2" charset="-78"/>
            </a:endParaRPr>
          </a:p>
        </p:txBody>
      </p:sp>
      <p:sp>
        <p:nvSpPr>
          <p:cNvPr id="3" name="عنوان فرعي 2"/>
          <p:cNvSpPr>
            <a:spLocks noGrp="1"/>
          </p:cNvSpPr>
          <p:nvPr>
            <p:ph type="subTitle" idx="1"/>
          </p:nvPr>
        </p:nvSpPr>
        <p:spPr>
          <a:xfrm>
            <a:off x="1" y="1764145"/>
            <a:ext cx="11813308" cy="4756728"/>
          </a:xfrm>
        </p:spPr>
        <p:txBody>
          <a:bodyPr>
            <a:normAutofit/>
          </a:bodyPr>
          <a:lstStyle/>
          <a:p>
            <a:pPr algn="r"/>
            <a:r>
              <a:rPr lang="ar-SA" sz="3200" dirty="0">
                <a:cs typeface="PT Bold Heading" panose="02010400000000000000" pitchFamily="2" charset="-78"/>
              </a:rPr>
              <a:t>ومن ثم فإنه إذا كانت كل فلسفة من فلسفات التربية، تتناول الموضوع من زاوية معينة، فإن فلسفة التربية الإسلامية تنظر إلى الإنسان من وجهة نظر متكاملة، وتهدف إلى أهداف متكاملة، وتقصد الحكمة القرآنية، </a:t>
            </a:r>
            <a:r>
              <a:rPr lang="ar-SA" sz="3200" dirty="0" err="1">
                <a:cs typeface="PT Bold Heading" panose="02010400000000000000" pitchFamily="2" charset="-78"/>
              </a:rPr>
              <a:t>التى</a:t>
            </a:r>
            <a:r>
              <a:rPr lang="ar-SA" sz="3200" dirty="0">
                <a:cs typeface="PT Bold Heading" panose="02010400000000000000" pitchFamily="2" charset="-78"/>
              </a:rPr>
              <a:t> تعنى "توجيه كل طاقات الإنسان، وفق منهج شامل متكامل، يسعى إلى تحريك طاقات الإنسان جميعاً، بنوع من التناغم والترابط، ويدفعها إلى أن تعبر عن نفسها جميعاً، إلى الحد الأقصى، المتاح، من درجات التعبير... وبهذا </a:t>
            </a:r>
            <a:r>
              <a:rPr lang="ar-SA" sz="3200" b="1" dirty="0">
                <a:cs typeface="PT Bold Heading" panose="02010400000000000000" pitchFamily="2" charset="-78"/>
              </a:rPr>
              <a:t>يؤدى إلى هدفين أساسين :</a:t>
            </a:r>
            <a:r>
              <a:rPr lang="ar-SA" sz="3200" dirty="0">
                <a:cs typeface="PT Bold Heading" panose="02010400000000000000" pitchFamily="2" charset="-78"/>
              </a:rPr>
              <a:t> </a:t>
            </a:r>
            <a:endParaRPr lang="en-US" sz="3200" dirty="0">
              <a:cs typeface="PT Bold Heading" panose="02010400000000000000" pitchFamily="2" charset="-78"/>
            </a:endParaRPr>
          </a:p>
          <a:p>
            <a:pPr algn="r"/>
            <a:endParaRPr lang="ar-EG" sz="3200" dirty="0">
              <a:cs typeface="PT Bold Heading" panose="02010400000000000000" pitchFamily="2" charset="-78"/>
            </a:endParaRPr>
          </a:p>
        </p:txBody>
      </p:sp>
    </p:spTree>
    <p:extLst>
      <p:ext uri="{BB962C8B-B14F-4D97-AF65-F5344CB8AC3E}">
        <p14:creationId xmlns:p14="http://schemas.microsoft.com/office/powerpoint/2010/main" val="1832639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12437" y="1634837"/>
            <a:ext cx="11102108" cy="5015345"/>
          </a:xfrm>
        </p:spPr>
        <p:txBody>
          <a:bodyPr>
            <a:normAutofit/>
          </a:bodyPr>
          <a:lstStyle/>
          <a:p>
            <a:pPr algn="r"/>
            <a:r>
              <a:rPr lang="ar-SA" sz="3200" b="1" dirty="0">
                <a:solidFill>
                  <a:srgbClr val="FF0000"/>
                </a:solidFill>
                <a:cs typeface="PT Bold Heading" panose="02010400000000000000" pitchFamily="2" charset="-78"/>
              </a:rPr>
              <a:t>أولهما</a:t>
            </a:r>
            <a:r>
              <a:rPr lang="ar-SA" sz="3200" b="1" dirty="0">
                <a:cs typeface="PT Bold Heading" panose="02010400000000000000" pitchFamily="2" charset="-78"/>
              </a:rPr>
              <a:t> :</a:t>
            </a:r>
            <a:r>
              <a:rPr lang="ar-SA" sz="3200" dirty="0">
                <a:cs typeface="PT Bold Heading" panose="02010400000000000000" pitchFamily="2" charset="-78"/>
              </a:rPr>
              <a:t> توحيد الإنسان، وتوجيه نشاطه بما يخدم تلك الوحدة النفسية، </a:t>
            </a:r>
            <a:r>
              <a:rPr lang="ar-SA" sz="3200" b="1" dirty="0">
                <a:solidFill>
                  <a:srgbClr val="FF0000"/>
                </a:solidFill>
                <a:cs typeface="PT Bold Heading" panose="02010400000000000000" pitchFamily="2" charset="-78"/>
              </a:rPr>
              <a:t>وثانيهما</a:t>
            </a:r>
            <a:r>
              <a:rPr lang="ar-SA" sz="3200" b="1" dirty="0">
                <a:cs typeface="PT Bold Heading" panose="02010400000000000000" pitchFamily="2" charset="-78"/>
              </a:rPr>
              <a:t>:</a:t>
            </a:r>
            <a:r>
              <a:rPr lang="ar-SA" sz="3200" dirty="0">
                <a:cs typeface="PT Bold Heading" panose="02010400000000000000" pitchFamily="2" charset="-78"/>
              </a:rPr>
              <a:t> تنويع الحضارة البشرية، وتعميق معطياتها، وجعلها أكثر انسجاماً مع تكوين </a:t>
            </a:r>
            <a:r>
              <a:rPr lang="ar-SA" sz="3200" dirty="0" err="1">
                <a:cs typeface="PT Bold Heading" panose="02010400000000000000" pitchFamily="2" charset="-78"/>
              </a:rPr>
              <a:t>الإنسان،وحاجاته</a:t>
            </a:r>
            <a:r>
              <a:rPr lang="ar-SA" sz="3200" dirty="0">
                <a:cs typeface="PT Bold Heading" panose="02010400000000000000" pitchFamily="2" charset="-78"/>
              </a:rPr>
              <a:t> النفسية والمعايشة، ودوره </a:t>
            </a:r>
            <a:r>
              <a:rPr lang="ar-SA" sz="3200" dirty="0" err="1">
                <a:cs typeface="PT Bold Heading" panose="02010400000000000000" pitchFamily="2" charset="-78"/>
              </a:rPr>
              <a:t>فى</a:t>
            </a:r>
            <a:r>
              <a:rPr lang="ar-SA" sz="3200" dirty="0">
                <a:cs typeface="PT Bold Heading" panose="02010400000000000000" pitchFamily="2" charset="-78"/>
              </a:rPr>
              <a:t> الأرض.. وتلك </a:t>
            </a:r>
            <a:r>
              <a:rPr lang="ar-SA" sz="3200" dirty="0" err="1">
                <a:cs typeface="PT Bold Heading" panose="02010400000000000000" pitchFamily="2" charset="-78"/>
              </a:rPr>
              <a:t>هى</a:t>
            </a:r>
            <a:r>
              <a:rPr lang="ar-SA" sz="3200" dirty="0">
                <a:cs typeface="PT Bold Heading" panose="02010400000000000000" pitchFamily="2" charset="-78"/>
              </a:rPr>
              <a:t> قمة التربية ، </a:t>
            </a:r>
            <a:r>
              <a:rPr lang="ar-SA" sz="3200" dirty="0" err="1">
                <a:cs typeface="PT Bold Heading" panose="02010400000000000000" pitchFamily="2" charset="-78"/>
              </a:rPr>
              <a:t>التى</a:t>
            </a:r>
            <a:r>
              <a:rPr lang="ar-SA" sz="3200" dirty="0">
                <a:cs typeface="PT Bold Heading" panose="02010400000000000000" pitchFamily="2" charset="-78"/>
              </a:rPr>
              <a:t> عجزت المذاهب العلمانية، عن استشراقها وتنفيذها. </a:t>
            </a:r>
            <a:endParaRPr lang="en-US" sz="3200" dirty="0">
              <a:cs typeface="PT Bold Heading" panose="02010400000000000000" pitchFamily="2" charset="-78"/>
            </a:endParaRPr>
          </a:p>
          <a:p>
            <a:pPr algn="r"/>
            <a:endParaRPr lang="ar-EG" sz="3200" dirty="0">
              <a:cs typeface="PT Bold Heading" panose="02010400000000000000" pitchFamily="2" charset="-78"/>
            </a:endParaRPr>
          </a:p>
        </p:txBody>
      </p:sp>
      <p:sp>
        <p:nvSpPr>
          <p:cNvPr id="4" name="عنوان 3"/>
          <p:cNvSpPr>
            <a:spLocks noGrp="1"/>
          </p:cNvSpPr>
          <p:nvPr>
            <p:ph type="ctrTitle"/>
          </p:nvPr>
        </p:nvSpPr>
        <p:spPr>
          <a:xfrm>
            <a:off x="1523999" y="1"/>
            <a:ext cx="8866910" cy="1634836"/>
          </a:xfrm>
        </p:spPr>
        <p:txBody>
          <a:bodyPr>
            <a:normAutofit fontScale="90000"/>
          </a:bodyPr>
          <a:lstStyle/>
          <a:p>
            <a:r>
              <a:rPr lang="ar-SA" b="1" dirty="0">
                <a:solidFill>
                  <a:srgbClr val="FF0000"/>
                </a:solidFill>
                <a:cs typeface="PT Bold Heading" panose="02010400000000000000" pitchFamily="2" charset="-78"/>
              </a:rPr>
              <a:t>الفرق بين فلسفة التربية الإسلامية والفلسفات التربوية الأخرى </a:t>
            </a:r>
            <a:endParaRPr lang="ar-EG" dirty="0"/>
          </a:p>
        </p:txBody>
      </p:sp>
    </p:spTree>
    <p:extLst>
      <p:ext uri="{BB962C8B-B14F-4D97-AF65-F5344CB8AC3E}">
        <p14:creationId xmlns:p14="http://schemas.microsoft.com/office/powerpoint/2010/main" val="2716626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30909" y="286872"/>
            <a:ext cx="11720946" cy="738364"/>
          </a:xfrm>
        </p:spPr>
        <p:txBody>
          <a:bodyPr>
            <a:normAutofit/>
          </a:bodyPr>
          <a:lstStyle/>
          <a:p>
            <a:r>
              <a:rPr lang="ar-SA" sz="4000" b="1" dirty="0">
                <a:solidFill>
                  <a:srgbClr val="FF0000"/>
                </a:solidFill>
                <a:cs typeface="PT Bold Heading" panose="02010400000000000000" pitchFamily="2" charset="-78"/>
              </a:rPr>
              <a:t>الفرق بين فلسفة التربية الإسلامية والفلسفات التربوية الأخرى </a:t>
            </a:r>
            <a:endParaRPr lang="ar-EG" sz="4000" dirty="0"/>
          </a:p>
        </p:txBody>
      </p:sp>
      <p:sp>
        <p:nvSpPr>
          <p:cNvPr id="3" name="عنوان فرعي 2"/>
          <p:cNvSpPr>
            <a:spLocks noGrp="1"/>
          </p:cNvSpPr>
          <p:nvPr>
            <p:ph type="subTitle" idx="1"/>
          </p:nvPr>
        </p:nvSpPr>
        <p:spPr>
          <a:xfrm>
            <a:off x="230910" y="951344"/>
            <a:ext cx="11720945" cy="5906655"/>
          </a:xfrm>
        </p:spPr>
        <p:txBody>
          <a:bodyPr>
            <a:noAutofit/>
          </a:bodyPr>
          <a:lstStyle/>
          <a:p>
            <a:pPr algn="r"/>
            <a:r>
              <a:rPr lang="ar-SA" dirty="0">
                <a:solidFill>
                  <a:srgbClr val="FF0000"/>
                </a:solidFill>
                <a:cs typeface="PT Bold Heading" panose="02010400000000000000" pitchFamily="2" charset="-78"/>
              </a:rPr>
              <a:t>وهكذا نجد أن مذهب فلسفة التربية الإسلامية </a:t>
            </a:r>
            <a:r>
              <a:rPr lang="ar-SA" dirty="0" err="1">
                <a:solidFill>
                  <a:srgbClr val="FF0000"/>
                </a:solidFill>
                <a:cs typeface="PT Bold Heading" panose="02010400000000000000" pitchFamily="2" charset="-78"/>
              </a:rPr>
              <a:t>هى</a:t>
            </a:r>
            <a:r>
              <a:rPr lang="ar-SA" dirty="0">
                <a:solidFill>
                  <a:srgbClr val="FF0000"/>
                </a:solidFill>
                <a:cs typeface="PT Bold Heading" panose="02010400000000000000" pitchFamily="2" charset="-78"/>
              </a:rPr>
              <a:t> الأساس لنظام </a:t>
            </a:r>
            <a:r>
              <a:rPr lang="ar-SA" dirty="0" err="1">
                <a:solidFill>
                  <a:srgbClr val="FF0000"/>
                </a:solidFill>
                <a:cs typeface="PT Bold Heading" panose="02010400000000000000" pitchFamily="2" charset="-78"/>
              </a:rPr>
              <a:t>تربوى</a:t>
            </a:r>
            <a:r>
              <a:rPr lang="ar-SA" dirty="0">
                <a:solidFill>
                  <a:srgbClr val="FF0000"/>
                </a:solidFill>
                <a:cs typeface="PT Bold Heading" panose="02010400000000000000" pitchFamily="2" charset="-78"/>
              </a:rPr>
              <a:t> كامل متكامل، لأنها جمعت أسس الفكر </a:t>
            </a:r>
            <a:r>
              <a:rPr lang="ar-SA" dirty="0" err="1">
                <a:solidFill>
                  <a:srgbClr val="FF0000"/>
                </a:solidFill>
                <a:cs typeface="PT Bold Heading" panose="02010400000000000000" pitchFamily="2" charset="-78"/>
              </a:rPr>
              <a:t>التربوى</a:t>
            </a:r>
            <a:r>
              <a:rPr lang="ar-SA" dirty="0">
                <a:solidFill>
                  <a:srgbClr val="FF0000"/>
                </a:solidFill>
                <a:cs typeface="PT Bold Heading" panose="02010400000000000000" pitchFamily="2" charset="-78"/>
              </a:rPr>
              <a:t> </a:t>
            </a:r>
            <a:r>
              <a:rPr lang="ar-SA" dirty="0" err="1">
                <a:solidFill>
                  <a:srgbClr val="FF0000"/>
                </a:solidFill>
                <a:cs typeface="PT Bold Heading" panose="02010400000000000000" pitchFamily="2" charset="-78"/>
              </a:rPr>
              <a:t>فى</a:t>
            </a:r>
            <a:r>
              <a:rPr lang="ar-SA" dirty="0">
                <a:solidFill>
                  <a:srgbClr val="FF0000"/>
                </a:solidFill>
                <a:cs typeface="PT Bold Heading" panose="02010400000000000000" pitchFamily="2" charset="-78"/>
              </a:rPr>
              <a:t> داخلها، بشكل منقطع النظير حيث : </a:t>
            </a:r>
            <a:endParaRPr lang="ar-SA" dirty="0" smtClean="0">
              <a:solidFill>
                <a:srgbClr val="FF0000"/>
              </a:solidFill>
              <a:cs typeface="PT Bold Heading" panose="02010400000000000000" pitchFamily="2" charset="-78"/>
            </a:endParaRPr>
          </a:p>
          <a:p>
            <a:pPr marL="342900" indent="-342900" algn="r">
              <a:buFont typeface="Arial" panose="020B0604020202020204" pitchFamily="34" charset="0"/>
              <a:buChar char="•"/>
            </a:pPr>
            <a:r>
              <a:rPr lang="ar-SA" dirty="0" smtClean="0">
                <a:cs typeface="PT Bold Heading" panose="02010400000000000000" pitchFamily="2" charset="-78"/>
              </a:rPr>
              <a:t> </a:t>
            </a:r>
            <a:r>
              <a:rPr lang="ar-SA" dirty="0">
                <a:cs typeface="PT Bold Heading" panose="02010400000000000000" pitchFamily="2" charset="-78"/>
              </a:rPr>
              <a:t>شملت الإنسان ككل، </a:t>
            </a:r>
            <a:r>
              <a:rPr lang="ar-SA" dirty="0" err="1">
                <a:cs typeface="PT Bold Heading" panose="02010400000000000000" pitchFamily="2" charset="-78"/>
              </a:rPr>
              <a:t>فى</a:t>
            </a:r>
            <a:r>
              <a:rPr lang="ar-SA" dirty="0">
                <a:cs typeface="PT Bold Heading" panose="02010400000000000000" pitchFamily="2" charset="-78"/>
              </a:rPr>
              <a:t> جميع حالاته، وبجميع جوانبه، سواء </a:t>
            </a:r>
            <a:r>
              <a:rPr lang="ar-SA" dirty="0" err="1">
                <a:cs typeface="PT Bold Heading" panose="02010400000000000000" pitchFamily="2" charset="-78"/>
              </a:rPr>
              <a:t>فى</a:t>
            </a:r>
            <a:r>
              <a:rPr lang="ar-SA" dirty="0">
                <a:cs typeface="PT Bold Heading" panose="02010400000000000000" pitchFamily="2" charset="-78"/>
              </a:rPr>
              <a:t> عمله، أو </a:t>
            </a:r>
            <a:r>
              <a:rPr lang="ar-SA" dirty="0" err="1">
                <a:cs typeface="PT Bold Heading" panose="02010400000000000000" pitchFamily="2" charset="-78"/>
              </a:rPr>
              <a:t>فى</a:t>
            </a:r>
            <a:r>
              <a:rPr lang="ar-SA" dirty="0">
                <a:cs typeface="PT Bold Heading" panose="02010400000000000000" pitchFamily="2" charset="-78"/>
              </a:rPr>
              <a:t> علاقاته بالعناصر الحياتية، أو </a:t>
            </a:r>
            <a:r>
              <a:rPr lang="ar-SA" dirty="0" err="1">
                <a:cs typeface="PT Bold Heading" panose="02010400000000000000" pitchFamily="2" charset="-78"/>
              </a:rPr>
              <a:t>فى</a:t>
            </a:r>
            <a:r>
              <a:rPr lang="ar-SA" dirty="0">
                <a:cs typeface="PT Bold Heading" panose="02010400000000000000" pitchFamily="2" charset="-78"/>
              </a:rPr>
              <a:t> حياته الخاصة، أو </a:t>
            </a:r>
            <a:r>
              <a:rPr lang="ar-SA" dirty="0" err="1">
                <a:cs typeface="PT Bold Heading" panose="02010400000000000000" pitchFamily="2" charset="-78"/>
              </a:rPr>
              <a:t>فى</a:t>
            </a:r>
            <a:r>
              <a:rPr lang="ar-SA" dirty="0">
                <a:cs typeface="PT Bold Heading" panose="02010400000000000000" pitchFamily="2" charset="-78"/>
              </a:rPr>
              <a:t> حياة ما بعد الموت، وذلك لأنها نظرت إلى الإنسان من منظور شامل، وليس من زاوية واحدة معينة، من زواياه. </a:t>
            </a:r>
            <a:endParaRPr lang="en-US" dirty="0">
              <a:cs typeface="PT Bold Heading" panose="02010400000000000000" pitchFamily="2" charset="-78"/>
            </a:endParaRPr>
          </a:p>
          <a:p>
            <a:pPr marL="342900" lvl="0" indent="-342900" algn="r">
              <a:buFont typeface="Arial" panose="020B0604020202020204" pitchFamily="34" charset="0"/>
              <a:buChar char="•"/>
            </a:pPr>
            <a:r>
              <a:rPr lang="ar-SA" dirty="0">
                <a:cs typeface="PT Bold Heading" panose="02010400000000000000" pitchFamily="2" charset="-78"/>
              </a:rPr>
              <a:t>تناولت الأهداف والوسائل، بطريقة تكاملية، حيث يمكن القول إن الهدف والوسيلة، متكاملان فيها، وعلى نفس القدر من الأهمية. </a:t>
            </a:r>
            <a:endParaRPr lang="en-US" dirty="0">
              <a:cs typeface="PT Bold Heading" panose="02010400000000000000" pitchFamily="2" charset="-78"/>
            </a:endParaRPr>
          </a:p>
          <a:p>
            <a:pPr marL="342900" indent="-342900" algn="r">
              <a:buFont typeface="Arial" panose="020B0604020202020204" pitchFamily="34" charset="0"/>
              <a:buChar char="•"/>
            </a:pPr>
            <a:r>
              <a:rPr lang="ar-SA" dirty="0">
                <a:cs typeface="PT Bold Heading" panose="02010400000000000000" pitchFamily="2" charset="-78"/>
              </a:rPr>
              <a:t>وبناء على ما سبق دراسته، يمكن أن نجد فلسفة التربية القرآنية تجمع كل ما تمتاز به فلسفات التربية الأخرى، وتضع </a:t>
            </a:r>
            <a:r>
              <a:rPr lang="ar-SA" dirty="0" err="1">
                <a:cs typeface="PT Bold Heading" panose="02010400000000000000" pitchFamily="2" charset="-78"/>
              </a:rPr>
              <a:t>فى</a:t>
            </a:r>
            <a:r>
              <a:rPr lang="ar-SA" dirty="0">
                <a:cs typeface="PT Bold Heading" panose="02010400000000000000" pitchFamily="2" charset="-78"/>
              </a:rPr>
              <a:t> اعتبارها "ان العقل وحده، لا يمنح الإنسان القدرة على فهم تكوينه المعقد، والسيطرة عليه، والتعامل </a:t>
            </a:r>
            <a:r>
              <a:rPr lang="ar-SA" dirty="0" err="1">
                <a:cs typeface="PT Bold Heading" panose="02010400000000000000" pitchFamily="2" charset="-78"/>
              </a:rPr>
              <a:t>الإيجابى</a:t>
            </a:r>
            <a:r>
              <a:rPr lang="ar-SA" dirty="0">
                <a:cs typeface="PT Bold Heading" panose="02010400000000000000" pitchFamily="2" charset="-78"/>
              </a:rPr>
              <a:t> الفعال مع نسيجه الفذ، ومن ثم فلابد من أسلوب أكثر شمولاً، يضع إلى جانب العقل طاقات الإنسان </a:t>
            </a:r>
            <a:r>
              <a:rPr lang="ar-SA" dirty="0" err="1">
                <a:cs typeface="PT Bold Heading" panose="02010400000000000000" pitchFamily="2" charset="-78"/>
              </a:rPr>
              <a:t>الأخرى،ولئن</a:t>
            </a:r>
            <a:r>
              <a:rPr lang="ar-SA" dirty="0">
                <a:cs typeface="PT Bold Heading" panose="02010400000000000000" pitchFamily="2" charset="-78"/>
              </a:rPr>
              <a:t> كان بإمكان العقل أن يسعى للكشف عن غوامض الطبيعة وأسرارها، ومن ثم السيطرة على عالمه </a:t>
            </a:r>
            <a:r>
              <a:rPr lang="ar-SA" dirty="0" err="1">
                <a:cs typeface="PT Bold Heading" panose="02010400000000000000" pitchFamily="2" charset="-78"/>
              </a:rPr>
              <a:t>الخارجى</a:t>
            </a:r>
            <a:r>
              <a:rPr lang="ar-SA" dirty="0">
                <a:cs typeface="PT Bold Heading" panose="02010400000000000000" pitchFamily="2" charset="-78"/>
              </a:rPr>
              <a:t>، فلأن الله خلقه هكذا. أما الكشف عن أسرار الإنسان نفسه، </a:t>
            </a:r>
            <a:r>
              <a:rPr lang="ar-SA" dirty="0" err="1">
                <a:cs typeface="PT Bold Heading" panose="02010400000000000000" pitchFamily="2" charset="-78"/>
              </a:rPr>
              <a:t>وغوامضه</a:t>
            </a:r>
            <a:r>
              <a:rPr lang="ar-SA" dirty="0">
                <a:cs typeface="PT Bold Heading" panose="02010400000000000000" pitchFamily="2" charset="-78"/>
              </a:rPr>
              <a:t> الروحية المعقدة المتشابكة، الإنسان الذى هو أداة التغير </a:t>
            </a:r>
            <a:r>
              <a:rPr lang="ar-SA" dirty="0" err="1">
                <a:cs typeface="PT Bold Heading" panose="02010400000000000000" pitchFamily="2" charset="-78"/>
              </a:rPr>
              <a:t>الحضارى</a:t>
            </a:r>
            <a:r>
              <a:rPr lang="ar-SA" dirty="0">
                <a:cs typeface="PT Bold Heading" panose="02010400000000000000" pitchFamily="2" charset="-78"/>
              </a:rPr>
              <a:t>، فلن يكون العقل وحده، وهو جزء فحسب من الإنسان بقادر على فهم الحقيقة، ولابد من قوة علوية، تشرف على الإنسان من فوق، ومنحته الأسلوب المتوازن الشامل، الذى يتعامل به مع جهازه </a:t>
            </a:r>
            <a:r>
              <a:rPr lang="ar-SA" dirty="0" err="1">
                <a:cs typeface="PT Bold Heading" panose="02010400000000000000" pitchFamily="2" charset="-78"/>
              </a:rPr>
              <a:t>الإنسانى</a:t>
            </a:r>
            <a:r>
              <a:rPr lang="ar-SA" dirty="0">
                <a:cs typeface="PT Bold Heading" panose="02010400000000000000" pitchFamily="2" charset="-78"/>
              </a:rPr>
              <a:t> الصعب. </a:t>
            </a:r>
            <a:endParaRPr lang="en-US" dirty="0">
              <a:cs typeface="PT Bold Heading" panose="02010400000000000000" pitchFamily="2" charset="-78"/>
            </a:endParaRPr>
          </a:p>
          <a:p>
            <a:pPr algn="r"/>
            <a:endParaRPr lang="ar-EG" dirty="0">
              <a:cs typeface="PT Bold Heading" panose="02010400000000000000" pitchFamily="2" charset="-78"/>
            </a:endParaRPr>
          </a:p>
        </p:txBody>
      </p:sp>
    </p:spTree>
    <p:extLst>
      <p:ext uri="{BB962C8B-B14F-4D97-AF65-F5344CB8AC3E}">
        <p14:creationId xmlns:p14="http://schemas.microsoft.com/office/powerpoint/2010/main" val="2046412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66254" y="0"/>
            <a:ext cx="11711709" cy="673711"/>
          </a:xfrm>
        </p:spPr>
        <p:txBody>
          <a:bodyPr>
            <a:normAutofit/>
          </a:bodyPr>
          <a:lstStyle/>
          <a:p>
            <a:r>
              <a:rPr lang="ar-SA" sz="4000" b="1" dirty="0">
                <a:solidFill>
                  <a:srgbClr val="FF0000"/>
                </a:solidFill>
                <a:cs typeface="PT Bold Heading" panose="02010400000000000000" pitchFamily="2" charset="-78"/>
              </a:rPr>
              <a:t>الفرق بين فلسفة التربية الإسلامية والفلسفات التربوية الأخرى </a:t>
            </a:r>
            <a:endParaRPr lang="ar-EG" sz="4000" dirty="0"/>
          </a:p>
        </p:txBody>
      </p:sp>
      <p:sp>
        <p:nvSpPr>
          <p:cNvPr id="3" name="عنوان فرعي 2"/>
          <p:cNvSpPr>
            <a:spLocks noGrp="1"/>
          </p:cNvSpPr>
          <p:nvPr>
            <p:ph type="subTitle" idx="1"/>
          </p:nvPr>
        </p:nvSpPr>
        <p:spPr>
          <a:xfrm>
            <a:off x="166255" y="738909"/>
            <a:ext cx="11822546" cy="5846618"/>
          </a:xfrm>
        </p:spPr>
        <p:txBody>
          <a:bodyPr>
            <a:noAutofit/>
          </a:bodyPr>
          <a:lstStyle/>
          <a:p>
            <a:pPr algn="r"/>
            <a:r>
              <a:rPr lang="ar-SA" sz="3200" dirty="0">
                <a:cs typeface="PT Bold Heading" panose="02010400000000000000" pitchFamily="2" charset="-78"/>
              </a:rPr>
              <a:t>فإذا كانت مناهج التربية المختلفة، تهدف إلى إعداد (المواطن الصالح)، وهو مصطلح (يصعب تحديده)، فإن التربية الإسلامية لا تحصر نفسها </a:t>
            </a:r>
            <a:r>
              <a:rPr lang="ar-SA" sz="3200" dirty="0" err="1">
                <a:cs typeface="PT Bold Heading" panose="02010400000000000000" pitchFamily="2" charset="-78"/>
              </a:rPr>
              <a:t>فى</a:t>
            </a:r>
            <a:r>
              <a:rPr lang="ar-SA" sz="3200" dirty="0">
                <a:cs typeface="PT Bold Heading" panose="02010400000000000000" pitchFamily="2" charset="-78"/>
              </a:rPr>
              <a:t> تلك الحدود الضيقة، وإنما تتعداها إلى إعداد (الإنسان العابد الصالح)، "وذلك معنى أدق وأشمل ولا شك من كل مفهوم للتربية، عند غير المسلمين"، ومن خلال هذا المنهج، تتحقق إنسانية الإنسان الحر العابد لله، وبهذا فإن هدف التربية </a:t>
            </a:r>
            <a:r>
              <a:rPr lang="ar-SA" sz="3200" dirty="0" err="1">
                <a:cs typeface="PT Bold Heading" panose="02010400000000000000" pitchFamily="2" charset="-78"/>
              </a:rPr>
              <a:t>القرآنيةهو</a:t>
            </a:r>
            <a:r>
              <a:rPr lang="ar-SA" sz="3200" dirty="0">
                <a:cs typeface="PT Bold Heading" panose="02010400000000000000" pitchFamily="2" charset="-78"/>
              </a:rPr>
              <a:t> "إعداد المرء </a:t>
            </a:r>
            <a:r>
              <a:rPr lang="ar-SA" sz="3200" dirty="0" err="1">
                <a:cs typeface="PT Bold Heading" panose="02010400000000000000" pitchFamily="2" charset="-78"/>
              </a:rPr>
              <a:t>لعملى</a:t>
            </a:r>
            <a:r>
              <a:rPr lang="ar-SA" sz="3200" dirty="0">
                <a:cs typeface="PT Bold Heading" panose="02010400000000000000" pitchFamily="2" charset="-78"/>
              </a:rPr>
              <a:t> الدنيا والآخرة"، </a:t>
            </a:r>
            <a:r>
              <a:rPr lang="ar-SA" sz="3200" dirty="0" err="1">
                <a:cs typeface="PT Bold Heading" panose="02010400000000000000" pitchFamily="2" charset="-78"/>
              </a:rPr>
              <a:t>وبالتالى</a:t>
            </a:r>
            <a:r>
              <a:rPr lang="ar-SA" sz="3200" dirty="0">
                <a:cs typeface="PT Bold Heading" panose="02010400000000000000" pitchFamily="2" charset="-78"/>
              </a:rPr>
              <a:t> جعله إنساناً تتمثل فيه معانى الإنسانية، ويسعى </a:t>
            </a:r>
            <a:r>
              <a:rPr lang="ar-SA" sz="3200" dirty="0" err="1">
                <a:cs typeface="PT Bold Heading" panose="02010400000000000000" pitchFamily="2" charset="-78"/>
              </a:rPr>
              <a:t>فى</a:t>
            </a:r>
            <a:r>
              <a:rPr lang="ar-SA" sz="3200" dirty="0">
                <a:cs typeface="PT Bold Heading" panose="02010400000000000000" pitchFamily="2" charset="-78"/>
              </a:rPr>
              <a:t> طريق الرقى نحو الإنسانية الكاملة، "وهى بهذا"، "تشكل الإنسان تشكيلاً شاملاً متكاملاً، حتى يصبح ربا لأسرة، وعضواً </a:t>
            </a:r>
            <a:r>
              <a:rPr lang="ar-SA" sz="3200" dirty="0" err="1">
                <a:cs typeface="PT Bold Heading" panose="02010400000000000000" pitchFamily="2" charset="-78"/>
              </a:rPr>
              <a:t>فى</a:t>
            </a:r>
            <a:r>
              <a:rPr lang="ar-SA" sz="3200" dirty="0">
                <a:cs typeface="PT Bold Heading" panose="02010400000000000000" pitchFamily="2" charset="-78"/>
              </a:rPr>
              <a:t> مجتمع، ومحارباً </a:t>
            </a:r>
            <a:r>
              <a:rPr lang="ar-SA" sz="3200" dirty="0" err="1">
                <a:cs typeface="PT Bold Heading" panose="02010400000000000000" pitchFamily="2" charset="-78"/>
              </a:rPr>
              <a:t>فى</a:t>
            </a:r>
            <a:r>
              <a:rPr lang="ar-SA" sz="3200" dirty="0">
                <a:cs typeface="PT Bold Heading" panose="02010400000000000000" pitchFamily="2" charset="-78"/>
              </a:rPr>
              <a:t> </a:t>
            </a:r>
            <a:r>
              <a:rPr lang="ar-SA" sz="3200" dirty="0" err="1">
                <a:cs typeface="PT Bold Heading" panose="02010400000000000000" pitchFamily="2" charset="-78"/>
              </a:rPr>
              <a:t>كنيبة</a:t>
            </a:r>
            <a:r>
              <a:rPr lang="ar-SA" sz="3200" dirty="0">
                <a:cs typeface="PT Bold Heading" panose="02010400000000000000" pitchFamily="2" charset="-78"/>
              </a:rPr>
              <a:t>، وإيجابياً ف قضايا الحياة والمجتمع وإيجابياً </a:t>
            </a:r>
            <a:r>
              <a:rPr lang="ar-SA" sz="3200" dirty="0" err="1">
                <a:cs typeface="PT Bold Heading" panose="02010400000000000000" pitchFamily="2" charset="-78"/>
              </a:rPr>
              <a:t>فى</a:t>
            </a:r>
            <a:r>
              <a:rPr lang="ar-SA" sz="3200" dirty="0">
                <a:cs typeface="PT Bold Heading" panose="02010400000000000000" pitchFamily="2" charset="-78"/>
              </a:rPr>
              <a:t> قضايا الآخرة، ومعلماً ومتعلماً، وعضواً </a:t>
            </a:r>
            <a:r>
              <a:rPr lang="ar-SA" sz="3200" dirty="0" err="1">
                <a:cs typeface="PT Bold Heading" panose="02010400000000000000" pitchFamily="2" charset="-78"/>
              </a:rPr>
              <a:t>فى</a:t>
            </a:r>
            <a:r>
              <a:rPr lang="ar-SA" sz="3200" dirty="0">
                <a:cs typeface="PT Bold Heading" panose="02010400000000000000" pitchFamily="2" charset="-78"/>
              </a:rPr>
              <a:t> جماعة منتجة، ومستهلكاً رشيداً، وحاكماً ومحكوماً. </a:t>
            </a:r>
            <a:endParaRPr lang="en-US" sz="3200" dirty="0">
              <a:cs typeface="PT Bold Heading" panose="02010400000000000000" pitchFamily="2" charset="-78"/>
            </a:endParaRPr>
          </a:p>
          <a:p>
            <a:pPr algn="r"/>
            <a:endParaRPr lang="ar-EG" sz="3200" dirty="0">
              <a:cs typeface="PT Bold Heading" panose="02010400000000000000" pitchFamily="2" charset="-78"/>
            </a:endParaRPr>
          </a:p>
        </p:txBody>
      </p:sp>
    </p:spTree>
    <p:extLst>
      <p:ext uri="{BB962C8B-B14F-4D97-AF65-F5344CB8AC3E}">
        <p14:creationId xmlns:p14="http://schemas.microsoft.com/office/powerpoint/2010/main" val="2046409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286871"/>
            <a:ext cx="8749553" cy="1541929"/>
          </a:xfrm>
        </p:spPr>
        <p:txBody>
          <a:bodyPr>
            <a:normAutofit/>
          </a:bodyPr>
          <a:lstStyle/>
          <a:p>
            <a:endParaRPr lang="ar-EG" dirty="0"/>
          </a:p>
        </p:txBody>
      </p:sp>
      <p:sp>
        <p:nvSpPr>
          <p:cNvPr id="3" name="عنوان فرعي 2"/>
          <p:cNvSpPr>
            <a:spLocks noGrp="1"/>
          </p:cNvSpPr>
          <p:nvPr>
            <p:ph type="subTitle" idx="1"/>
          </p:nvPr>
        </p:nvSpPr>
        <p:spPr/>
        <p:txBody>
          <a:bodyPr>
            <a:normAutofit/>
          </a:bodyPr>
          <a:lstStyle/>
          <a:p>
            <a:endParaRPr lang="ar-EG" dirty="0"/>
          </a:p>
        </p:txBody>
      </p:sp>
    </p:spTree>
    <p:extLst>
      <p:ext uri="{BB962C8B-B14F-4D97-AF65-F5344CB8AC3E}">
        <p14:creationId xmlns:p14="http://schemas.microsoft.com/office/powerpoint/2010/main" val="1906448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3200" dirty="0">
                <a:solidFill>
                  <a:srgbClr val="FF0000"/>
                </a:solidFill>
                <a:latin typeface="Impact" panose="020B0806030902050204" pitchFamily="34" charset="0"/>
                <a:cs typeface="PT Bold Heading" panose="02010400000000000000" pitchFamily="2" charset="-78"/>
              </a:rPr>
              <a:t/>
            </a:r>
            <a:br>
              <a:rPr lang="ar-EG" sz="3200" dirty="0">
                <a:solidFill>
                  <a:srgbClr val="FF0000"/>
                </a:solidFill>
                <a:latin typeface="Impact" panose="020B0806030902050204" pitchFamily="34" charset="0"/>
                <a:cs typeface="PT Bold Heading" panose="02010400000000000000" pitchFamily="2" charset="-78"/>
              </a:rPr>
            </a:br>
            <a:r>
              <a:rPr lang="ar-EG" sz="3200" dirty="0">
                <a:solidFill>
                  <a:srgbClr val="FF0000"/>
                </a:solidFill>
                <a:latin typeface="Impact" panose="020B0806030902050204" pitchFamily="34" charset="0"/>
                <a:ea typeface="+mn-ea"/>
                <a:cs typeface="PT Bold Heading" panose="02010400000000000000" pitchFamily="2" charset="-78"/>
              </a:rPr>
              <a:t>المذاهب الفلسفية ونظرياتها التربوية</a:t>
            </a:r>
            <a:br>
              <a:rPr lang="ar-EG" sz="3200" dirty="0">
                <a:solidFill>
                  <a:srgbClr val="FF0000"/>
                </a:solidFill>
                <a:latin typeface="Impact" panose="020B0806030902050204" pitchFamily="34" charset="0"/>
                <a:ea typeface="+mn-ea"/>
                <a:cs typeface="PT Bold Heading" panose="02010400000000000000" pitchFamily="2" charset="-78"/>
              </a:rPr>
            </a:br>
            <a:r>
              <a:rPr lang="ar-EG" sz="3200" dirty="0">
                <a:solidFill>
                  <a:srgbClr val="FF0000"/>
                </a:solidFill>
                <a:latin typeface="Impact" panose="020B0806030902050204" pitchFamily="34" charset="0"/>
                <a:cs typeface="PT Bold Heading" panose="02010400000000000000" pitchFamily="2" charset="-78"/>
              </a:rPr>
              <a:t>أولا: مذهب الفلسفة </a:t>
            </a:r>
            <a:r>
              <a:rPr lang="ar-EG" sz="3200" dirty="0" err="1" smtClean="0">
                <a:solidFill>
                  <a:srgbClr val="FF0000"/>
                </a:solidFill>
                <a:latin typeface="Impact" panose="020B0806030902050204" pitchFamily="34" charset="0"/>
                <a:cs typeface="PT Bold Heading" panose="02010400000000000000" pitchFamily="2" charset="-78"/>
              </a:rPr>
              <a:t>البراجماتية</a:t>
            </a:r>
            <a:endParaRPr lang="ar-EG" sz="32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69670" y="1236618"/>
            <a:ext cx="12122330" cy="5621382"/>
          </a:xfrm>
        </p:spPr>
        <p:txBody>
          <a:bodyPr>
            <a:normAutofit/>
          </a:bodyPr>
          <a:lstStyle/>
          <a:p>
            <a:pPr algn="r"/>
            <a:endParaRPr lang="ar-EG" sz="4000" dirty="0">
              <a:latin typeface="Impact" panose="020B0806030902050204" pitchFamily="34" charset="0"/>
              <a:cs typeface="PT Bold Heading" panose="02010400000000000000" pitchFamily="2" charset="-78"/>
            </a:endParaRPr>
          </a:p>
        </p:txBody>
      </p:sp>
    </p:spTree>
    <p:extLst>
      <p:ext uri="{BB962C8B-B14F-4D97-AF65-F5344CB8AC3E}">
        <p14:creationId xmlns:p14="http://schemas.microsoft.com/office/powerpoint/2010/main" val="11775011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خامساً: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err="1" smtClean="0">
                <a:solidFill>
                  <a:srgbClr val="FF0000"/>
                </a:solidFill>
                <a:latin typeface="Impact" panose="020B0806030902050204" pitchFamily="34" charset="0"/>
                <a:cs typeface="PT Bold Heading" panose="02010400000000000000" pitchFamily="2" charset="-78"/>
              </a:rPr>
              <a:t>البراجماتية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smtClean="0">
                <a:solidFill>
                  <a:srgbClr val="FF0000"/>
                </a:solidFill>
                <a:latin typeface="Impact" panose="020B0806030902050204" pitchFamily="34" charset="0"/>
                <a:ea typeface="+mn-ea"/>
                <a:cs typeface="PT Bold Heading" panose="02010400000000000000" pitchFamily="2" charset="-78"/>
              </a:rPr>
              <a:t>أ- </a:t>
            </a:r>
            <a:r>
              <a:rPr lang="ar-EG" sz="3600" dirty="0" err="1" smtClean="0">
                <a:solidFill>
                  <a:srgbClr val="FF0000"/>
                </a:solidFill>
                <a:latin typeface="Impact" panose="020B0806030902050204" pitchFamily="34" charset="0"/>
                <a:ea typeface="+mn-ea"/>
                <a:cs typeface="PT Bold Heading" panose="02010400000000000000" pitchFamily="2" charset="-78"/>
              </a:rPr>
              <a:t>مباديء</a:t>
            </a:r>
            <a:r>
              <a:rPr lang="ar-EG" sz="3600" dirty="0" smtClean="0">
                <a:solidFill>
                  <a:srgbClr val="FF0000"/>
                </a:solidFill>
                <a:latin typeface="Impact" panose="020B0806030902050204" pitchFamily="34" charset="0"/>
                <a:ea typeface="+mn-ea"/>
                <a:cs typeface="PT Bold Heading" panose="02010400000000000000" pitchFamily="2" charset="-78"/>
              </a:rPr>
              <a:t> ا</a:t>
            </a:r>
            <a:r>
              <a:rPr lang="ar-EG" sz="3600" dirty="0" smtClean="0">
                <a:solidFill>
                  <a:srgbClr val="FF0000"/>
                </a:solidFill>
                <a:latin typeface="Impact" panose="020B0806030902050204" pitchFamily="34" charset="0"/>
                <a:cs typeface="PT Bold Heading" panose="02010400000000000000" pitchFamily="2" charset="-78"/>
              </a:rPr>
              <a:t>لفلسفة </a:t>
            </a:r>
            <a:r>
              <a:rPr lang="ar-EG" sz="3600" dirty="0" err="1" smtClean="0">
                <a:solidFill>
                  <a:srgbClr val="FF0000"/>
                </a:solidFill>
                <a:latin typeface="Impact" panose="020B0806030902050204" pitchFamily="34" charset="0"/>
                <a:cs typeface="PT Bold Heading" panose="02010400000000000000" pitchFamily="2" charset="-78"/>
              </a:rPr>
              <a:t>البراجماتية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0" y="1236618"/>
            <a:ext cx="12122330" cy="5621382"/>
          </a:xfrm>
        </p:spPr>
        <p:txBody>
          <a:bodyPr>
            <a:normAutofit fontScale="92500" lnSpcReduction="20000"/>
          </a:bodyPr>
          <a:lstStyle/>
          <a:p>
            <a:pPr algn="r"/>
            <a:r>
              <a:rPr lang="ar-EG" sz="2700" dirty="0">
                <a:latin typeface="Impact" panose="020B0806030902050204" pitchFamily="34" charset="0"/>
                <a:ea typeface="+mj-ea"/>
                <a:cs typeface="PT Bold Heading" panose="02010400000000000000" pitchFamily="2" charset="-78"/>
              </a:rPr>
              <a:t>ظهرت الفلسفة </a:t>
            </a:r>
            <a:r>
              <a:rPr lang="ar-EG" sz="2700" dirty="0" err="1" smtClean="0">
                <a:latin typeface="Impact" panose="020B0806030902050204" pitchFamily="34" charset="0"/>
                <a:ea typeface="+mj-ea"/>
                <a:cs typeface="PT Bold Heading" panose="02010400000000000000" pitchFamily="2" charset="-78"/>
              </a:rPr>
              <a:t>البراجماتية</a:t>
            </a:r>
            <a:r>
              <a:rPr lang="ar-EG" sz="2700" dirty="0" smtClean="0">
                <a:latin typeface="Impact" panose="020B0806030902050204" pitchFamily="34" charset="0"/>
                <a:ea typeface="+mj-ea"/>
                <a:cs typeface="PT Bold Heading" panose="02010400000000000000" pitchFamily="2" charset="-78"/>
              </a:rPr>
              <a:t> في القرن العشرين </a:t>
            </a:r>
            <a:r>
              <a:rPr lang="ar-EG" sz="2700" dirty="0">
                <a:latin typeface="Impact" panose="020B0806030902050204" pitchFamily="34" charset="0"/>
                <a:ea typeface="+mj-ea"/>
                <a:cs typeface="PT Bold Heading" panose="02010400000000000000" pitchFamily="2" charset="-78"/>
              </a:rPr>
              <a:t>على يد الفيلسوف الأمريكي </a:t>
            </a:r>
            <a:r>
              <a:rPr lang="ar-EG" sz="2700" dirty="0" err="1">
                <a:latin typeface="Impact" panose="020B0806030902050204" pitchFamily="34" charset="0"/>
                <a:ea typeface="+mj-ea"/>
                <a:cs typeface="PT Bold Heading" panose="02010400000000000000" pitchFamily="2" charset="-78"/>
              </a:rPr>
              <a:t>تشارلس</a:t>
            </a:r>
            <a:r>
              <a:rPr lang="ar-EG" sz="2700" dirty="0">
                <a:latin typeface="Impact" panose="020B0806030902050204" pitchFamily="34" charset="0"/>
                <a:ea typeface="+mj-ea"/>
                <a:cs typeface="PT Bold Heading" panose="02010400000000000000" pitchFamily="2" charset="-78"/>
              </a:rPr>
              <a:t> </a:t>
            </a:r>
            <a:r>
              <a:rPr lang="ar-EG" sz="2700" dirty="0" err="1">
                <a:latin typeface="Impact" panose="020B0806030902050204" pitchFamily="34" charset="0"/>
                <a:ea typeface="+mj-ea"/>
                <a:cs typeface="PT Bold Heading" panose="02010400000000000000" pitchFamily="2" charset="-78"/>
              </a:rPr>
              <a:t>ساندرس</a:t>
            </a:r>
            <a:r>
              <a:rPr lang="ar-EG" sz="2700" dirty="0">
                <a:latin typeface="Impact" panose="020B0806030902050204" pitchFamily="34" charset="0"/>
                <a:ea typeface="+mj-ea"/>
                <a:cs typeface="PT Bold Heading" panose="02010400000000000000" pitchFamily="2" charset="-78"/>
              </a:rPr>
              <a:t> بيرس وعرفت بشكل </a:t>
            </a:r>
            <a:r>
              <a:rPr lang="ar-EG" sz="2700" dirty="0" smtClean="0">
                <a:latin typeface="Impact" panose="020B0806030902050204" pitchFamily="34" charset="0"/>
                <a:ea typeface="+mj-ea"/>
                <a:cs typeface="PT Bold Heading" panose="02010400000000000000" pitchFamily="2" charset="-78"/>
              </a:rPr>
              <a:t>واسع  </a:t>
            </a:r>
            <a:r>
              <a:rPr lang="ar-EG" sz="2700" dirty="0">
                <a:latin typeface="Impact" panose="020B0806030902050204" pitchFamily="34" charset="0"/>
                <a:ea typeface="+mj-ea"/>
                <a:cs typeface="PT Bold Heading" panose="02010400000000000000" pitchFamily="2" charset="-78"/>
              </a:rPr>
              <a:t>على يد الفيلسوفين وليم جيمس وجون دوي. ربطت هذه الفلسفة بين الفكر والعمل، ونادت بالقول: إن </a:t>
            </a:r>
            <a:endParaRPr lang="ar-EG" sz="2700" dirty="0" smtClean="0">
              <a:latin typeface="Impact" panose="020B0806030902050204" pitchFamily="34" charset="0"/>
              <a:ea typeface="+mj-ea"/>
              <a:cs typeface="PT Bold Heading" panose="02010400000000000000" pitchFamily="2" charset="-78"/>
            </a:endParaRPr>
          </a:p>
          <a:p>
            <a:pPr algn="r"/>
            <a:r>
              <a:rPr lang="ar-EG" sz="2700" dirty="0" smtClean="0">
                <a:latin typeface="Impact" panose="020B0806030902050204" pitchFamily="34" charset="0"/>
                <a:ea typeface="+mj-ea"/>
                <a:cs typeface="PT Bold Heading" panose="02010400000000000000" pitchFamily="2" charset="-78"/>
              </a:rPr>
              <a:t>(</a:t>
            </a:r>
            <a:r>
              <a:rPr lang="ar-EG" sz="2700" dirty="0">
                <a:latin typeface="Impact" panose="020B0806030902050204" pitchFamily="34" charset="0"/>
                <a:ea typeface="+mj-ea"/>
                <a:cs typeface="PT Bold Heading" panose="02010400000000000000" pitchFamily="2" charset="-78"/>
              </a:rPr>
              <a:t>قيمة أي فكرة تكمن في فائدتها العملية) والجديد في هذا المبدأ هو وضع الفائدة العملية في المقام الأول، </a:t>
            </a:r>
            <a:r>
              <a:rPr lang="ar-EG" sz="2700" dirty="0">
                <a:solidFill>
                  <a:srgbClr val="FF0000"/>
                </a:solidFill>
                <a:latin typeface="Impact" panose="020B0806030902050204" pitchFamily="34" charset="0"/>
                <a:ea typeface="+mj-ea"/>
                <a:cs typeface="PT Bold Heading" panose="02010400000000000000" pitchFamily="2" charset="-78"/>
              </a:rPr>
              <a:t>ومن أهم مبادئها:</a:t>
            </a:r>
          </a:p>
          <a:p>
            <a:pPr algn="r"/>
            <a:r>
              <a:rPr lang="ar-EG" sz="2700" dirty="0">
                <a:latin typeface="Impact" panose="020B0806030902050204" pitchFamily="34" charset="0"/>
                <a:ea typeface="+mj-ea"/>
                <a:cs typeface="PT Bold Heading" panose="02010400000000000000" pitchFamily="2" charset="-78"/>
              </a:rPr>
              <a:t>1- مقياس الحق هو التجربة النافعة</a:t>
            </a:r>
          </a:p>
          <a:p>
            <a:pPr algn="r"/>
            <a:r>
              <a:rPr lang="ar-EG" sz="2700" dirty="0">
                <a:latin typeface="Impact" panose="020B0806030902050204" pitchFamily="34" charset="0"/>
                <a:ea typeface="+mj-ea"/>
                <a:cs typeface="PT Bold Heading" panose="02010400000000000000" pitchFamily="2" charset="-78"/>
              </a:rPr>
              <a:t>2-استخدام التجربة للوصول إلى الحقيقة</a:t>
            </a:r>
          </a:p>
          <a:p>
            <a:pPr algn="r"/>
            <a:r>
              <a:rPr lang="ar-EG" sz="2700" dirty="0">
                <a:latin typeface="Impact" panose="020B0806030902050204" pitchFamily="34" charset="0"/>
                <a:ea typeface="+mj-ea"/>
                <a:cs typeface="PT Bold Heading" panose="02010400000000000000" pitchFamily="2" charset="-78"/>
              </a:rPr>
              <a:t>3- أن كل شيء في تغير مستمر</a:t>
            </a:r>
          </a:p>
          <a:p>
            <a:pPr algn="r"/>
            <a:r>
              <a:rPr lang="ar-EG" sz="2700" dirty="0">
                <a:latin typeface="Impact" panose="020B0806030902050204" pitchFamily="34" charset="0"/>
                <a:ea typeface="+mj-ea"/>
                <a:cs typeface="PT Bold Heading" panose="02010400000000000000" pitchFamily="2" charset="-78"/>
              </a:rPr>
              <a:t>4- النمو عن طريق الخبرة</a:t>
            </a:r>
          </a:p>
          <a:p>
            <a:pPr algn="r"/>
            <a:r>
              <a:rPr lang="ar-EG" sz="2700" dirty="0">
                <a:latin typeface="Impact" panose="020B0806030902050204" pitchFamily="34" charset="0"/>
                <a:ea typeface="+mj-ea"/>
                <a:cs typeface="PT Bold Heading" panose="02010400000000000000" pitchFamily="2" charset="-78"/>
              </a:rPr>
              <a:t>5- الديمقراطية واكتساب الخبرة</a:t>
            </a:r>
          </a:p>
          <a:p>
            <a:pPr algn="r"/>
            <a:r>
              <a:rPr lang="ar-EG" sz="2700" dirty="0">
                <a:latin typeface="Impact" panose="020B0806030902050204" pitchFamily="34" charset="0"/>
                <a:ea typeface="+mj-ea"/>
                <a:cs typeface="PT Bold Heading" panose="02010400000000000000" pitchFamily="2" charset="-78"/>
              </a:rPr>
              <a:t>6- النظر إلى العالم على انه عالم غير ثابت</a:t>
            </a:r>
          </a:p>
          <a:p>
            <a:pPr algn="r"/>
            <a:r>
              <a:rPr lang="ar-EG" sz="2700" dirty="0">
                <a:latin typeface="Impact" panose="020B0806030902050204" pitchFamily="34" charset="0"/>
                <a:ea typeface="+mj-ea"/>
                <a:cs typeface="PT Bold Heading" panose="02010400000000000000" pitchFamily="2" charset="-78"/>
              </a:rPr>
              <a:t>7- النظر للإنسان على </a:t>
            </a:r>
            <a:r>
              <a:rPr lang="ar-EG" sz="2700" dirty="0" smtClean="0">
                <a:latin typeface="Impact" panose="020B0806030902050204" pitchFamily="34" charset="0"/>
                <a:ea typeface="+mj-ea"/>
                <a:cs typeface="PT Bold Heading" panose="02010400000000000000" pitchFamily="2" charset="-78"/>
              </a:rPr>
              <a:t>انه كل </a:t>
            </a:r>
            <a:r>
              <a:rPr lang="ar-EG" sz="2700" dirty="0">
                <a:latin typeface="Impact" panose="020B0806030902050204" pitchFamily="34" charset="0"/>
                <a:ea typeface="+mj-ea"/>
                <a:cs typeface="PT Bold Heading" panose="02010400000000000000" pitchFamily="2" charset="-78"/>
              </a:rPr>
              <a:t>متكامل</a:t>
            </a:r>
          </a:p>
          <a:p>
            <a:pPr algn="r"/>
            <a:r>
              <a:rPr lang="ar-EG" sz="2700" dirty="0">
                <a:latin typeface="Impact" panose="020B0806030902050204" pitchFamily="34" charset="0"/>
                <a:ea typeface="+mj-ea"/>
                <a:cs typeface="PT Bold Heading" panose="02010400000000000000" pitchFamily="2" charset="-78"/>
              </a:rPr>
              <a:t>8- الحقائق المطلقة لا وجود لها</a:t>
            </a:r>
          </a:p>
          <a:p>
            <a:pPr algn="r"/>
            <a:r>
              <a:rPr lang="ar-EG" sz="2700" dirty="0">
                <a:latin typeface="Impact" panose="020B0806030902050204" pitchFamily="34" charset="0"/>
                <a:ea typeface="+mj-ea"/>
                <a:cs typeface="PT Bold Heading" panose="02010400000000000000" pitchFamily="2" charset="-78"/>
              </a:rPr>
              <a:t>9- المجتمع هو الذي يحفظ التراث الإنساني وينميه</a:t>
            </a:r>
          </a:p>
          <a:p>
            <a:pPr algn="r"/>
            <a:r>
              <a:rPr lang="ar-EG" sz="2700" dirty="0">
                <a:latin typeface="Impact" panose="020B0806030902050204" pitchFamily="34" charset="0"/>
                <a:ea typeface="+mj-ea"/>
                <a:cs typeface="PT Bold Heading" panose="02010400000000000000" pitchFamily="2" charset="-78"/>
              </a:rPr>
              <a:t>10- لا توجد قوانين أخلاقية مطلقة</a:t>
            </a:r>
            <a:endParaRPr lang="en-US" sz="2700" dirty="0">
              <a:latin typeface="Impact" panose="020B0806030902050204" pitchFamily="34" charset="0"/>
              <a:ea typeface="+mj-ea"/>
              <a:cs typeface="PT Bold Heading" panose="02010400000000000000" pitchFamily="2" charset="-78"/>
            </a:endParaRPr>
          </a:p>
        </p:txBody>
      </p:sp>
    </p:spTree>
    <p:extLst>
      <p:ext uri="{BB962C8B-B14F-4D97-AF65-F5344CB8AC3E}">
        <p14:creationId xmlns:p14="http://schemas.microsoft.com/office/powerpoint/2010/main" val="3069264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خامساً: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err="1" smtClean="0">
                <a:solidFill>
                  <a:srgbClr val="FF0000"/>
                </a:solidFill>
                <a:latin typeface="Impact" panose="020B0806030902050204" pitchFamily="34" charset="0"/>
                <a:cs typeface="PT Bold Heading" panose="02010400000000000000" pitchFamily="2" charset="-78"/>
              </a:rPr>
              <a:t>البراجماتية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smtClean="0">
                <a:solidFill>
                  <a:srgbClr val="FF0000"/>
                </a:solidFill>
                <a:latin typeface="Impact" panose="020B0806030902050204" pitchFamily="34" charset="0"/>
                <a:ea typeface="+mn-ea"/>
                <a:cs typeface="PT Bold Heading" panose="02010400000000000000" pitchFamily="2" charset="-78"/>
              </a:rPr>
              <a:t>ب- الانعكاسات التربوية ل</a:t>
            </a:r>
            <a:r>
              <a:rPr lang="ar-EG" sz="3600" dirty="0" smtClean="0">
                <a:solidFill>
                  <a:srgbClr val="FF0000"/>
                </a:solidFill>
                <a:latin typeface="Impact" panose="020B0806030902050204" pitchFamily="34" charset="0"/>
                <a:cs typeface="PT Bold Heading" panose="02010400000000000000" pitchFamily="2" charset="-78"/>
              </a:rPr>
              <a:t>لفلسفة </a:t>
            </a:r>
            <a:r>
              <a:rPr lang="ar-EG" sz="3600" dirty="0" err="1" smtClean="0">
                <a:solidFill>
                  <a:srgbClr val="FF0000"/>
                </a:solidFill>
                <a:latin typeface="Impact" panose="020B0806030902050204" pitchFamily="34" charset="0"/>
                <a:cs typeface="PT Bold Heading" panose="02010400000000000000" pitchFamily="2" charset="-78"/>
              </a:rPr>
              <a:t>البراجماتية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0" y="1236618"/>
            <a:ext cx="12122330" cy="5621382"/>
          </a:xfrm>
        </p:spPr>
        <p:txBody>
          <a:bodyPr>
            <a:normAutofit/>
          </a:bodyPr>
          <a:lstStyle/>
          <a:p>
            <a:pPr marL="514350" indent="-514350" algn="r">
              <a:buFont typeface="+mj-lt"/>
              <a:buAutoNum type="arabicPeriod"/>
            </a:pPr>
            <a:r>
              <a:rPr lang="ar-EG" sz="2700" dirty="0" smtClean="0">
                <a:latin typeface="Impact" panose="020B0806030902050204" pitchFamily="34" charset="0"/>
                <a:ea typeface="+mj-ea"/>
                <a:cs typeface="PT Bold Heading" panose="02010400000000000000" pitchFamily="2" charset="-78"/>
              </a:rPr>
              <a:t>الفلسفة هي صياغة الأفكار التي قامت عليها تجربة تربوية ناجحة</a:t>
            </a:r>
            <a:endParaRPr lang="ar-EG" sz="2700" dirty="0">
              <a:latin typeface="Impact" panose="020B0806030902050204" pitchFamily="34" charset="0"/>
              <a:ea typeface="+mj-ea"/>
              <a:cs typeface="PT Bold Heading" panose="02010400000000000000" pitchFamily="2" charset="-78"/>
            </a:endParaRPr>
          </a:p>
          <a:p>
            <a:pPr marL="514350" indent="-514350" algn="r">
              <a:buFont typeface="+mj-lt"/>
              <a:buAutoNum type="arabicPeriod"/>
            </a:pPr>
            <a:r>
              <a:rPr lang="ar-EG" sz="2700" dirty="0" smtClean="0">
                <a:latin typeface="Impact" panose="020B0806030902050204" pitchFamily="34" charset="0"/>
                <a:ea typeface="+mj-ea"/>
                <a:cs typeface="PT Bold Heading" panose="02010400000000000000" pitchFamily="2" charset="-78"/>
              </a:rPr>
              <a:t>لا تضع </a:t>
            </a:r>
            <a:r>
              <a:rPr lang="ar-EG" sz="2700" dirty="0" err="1" smtClean="0">
                <a:latin typeface="Impact" panose="020B0806030902050204" pitchFamily="34" charset="0"/>
                <a:ea typeface="+mj-ea"/>
                <a:cs typeface="PT Bold Heading" panose="02010400000000000000" pitchFamily="2" charset="-78"/>
              </a:rPr>
              <a:t>البراجماتية</a:t>
            </a:r>
            <a:r>
              <a:rPr lang="ar-EG" sz="2700" dirty="0" smtClean="0">
                <a:latin typeface="Impact" panose="020B0806030902050204" pitchFamily="34" charset="0"/>
                <a:ea typeface="+mj-ea"/>
                <a:cs typeface="PT Bold Heading" panose="02010400000000000000" pitchFamily="2" charset="-78"/>
              </a:rPr>
              <a:t> أهدافا ثابتة أو محددة للتربية؛ لأن المستقبل ضرب من الغيب لا يمكن التنبؤ به.</a:t>
            </a:r>
          </a:p>
          <a:p>
            <a:pPr marL="514350" indent="-514350" algn="r">
              <a:buFont typeface="+mj-lt"/>
              <a:buAutoNum type="arabicPeriod"/>
            </a:pPr>
            <a:r>
              <a:rPr lang="ar-EG" sz="2700" dirty="0" smtClean="0">
                <a:latin typeface="Impact" panose="020B0806030902050204" pitchFamily="34" charset="0"/>
                <a:ea typeface="+mj-ea"/>
                <a:cs typeface="PT Bold Heading" panose="02010400000000000000" pitchFamily="2" charset="-78"/>
              </a:rPr>
              <a:t>النظر للإنسان ككل متكامل</a:t>
            </a:r>
          </a:p>
          <a:p>
            <a:pPr marL="514350" indent="-514350" algn="r">
              <a:buFont typeface="+mj-lt"/>
              <a:buAutoNum type="arabicPeriod"/>
            </a:pPr>
            <a:r>
              <a:rPr lang="ar-EG" sz="2700" dirty="0" smtClean="0">
                <a:latin typeface="Impact" panose="020B0806030902050204" pitchFamily="34" charset="0"/>
                <a:ea typeface="+mj-ea"/>
                <a:cs typeface="PT Bold Heading" panose="02010400000000000000" pitchFamily="2" charset="-78"/>
              </a:rPr>
              <a:t>ضرورة تنوع الوسائل المتاحة لتحقيق الأهداف</a:t>
            </a:r>
          </a:p>
          <a:p>
            <a:pPr marL="514350" indent="-514350" algn="r">
              <a:buFont typeface="+mj-lt"/>
              <a:buAutoNum type="arabicPeriod"/>
            </a:pPr>
            <a:r>
              <a:rPr lang="ar-EG" sz="2700" dirty="0" smtClean="0">
                <a:latin typeface="Impact" panose="020B0806030902050204" pitchFamily="34" charset="0"/>
                <a:ea typeface="+mj-ea"/>
                <a:cs typeface="PT Bold Heading" panose="02010400000000000000" pitchFamily="2" charset="-78"/>
              </a:rPr>
              <a:t>العناية بالفروق الفردية واستغلال ذكاء المتعلمين</a:t>
            </a:r>
          </a:p>
          <a:p>
            <a:pPr marL="514350" indent="-514350" algn="r">
              <a:buFont typeface="+mj-lt"/>
              <a:buAutoNum type="arabicPeriod"/>
            </a:pPr>
            <a:r>
              <a:rPr lang="ar-EG" sz="2700" dirty="0" smtClean="0">
                <a:latin typeface="Impact" panose="020B0806030902050204" pitchFamily="34" charset="0"/>
                <a:ea typeface="+mj-ea"/>
                <a:cs typeface="PT Bold Heading" panose="02010400000000000000" pitchFamily="2" charset="-78"/>
              </a:rPr>
              <a:t>المناهج الدراسية وحدات ديناميكية هادفة مرتبطة ببعضها دون الفصل بينها</a:t>
            </a:r>
            <a:endParaRPr lang="en-US" sz="2700" dirty="0">
              <a:latin typeface="Impact" panose="020B0806030902050204" pitchFamily="34" charset="0"/>
              <a:ea typeface="+mj-ea"/>
              <a:cs typeface="PT Bold Heading" panose="02010400000000000000" pitchFamily="2" charset="-78"/>
            </a:endParaRPr>
          </a:p>
        </p:txBody>
      </p:sp>
    </p:spTree>
    <p:extLst>
      <p:ext uri="{BB962C8B-B14F-4D97-AF65-F5344CB8AC3E}">
        <p14:creationId xmlns:p14="http://schemas.microsoft.com/office/powerpoint/2010/main" val="35771771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خامساً: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err="1" smtClean="0">
                <a:solidFill>
                  <a:srgbClr val="FF0000"/>
                </a:solidFill>
                <a:latin typeface="Impact" panose="020B0806030902050204" pitchFamily="34" charset="0"/>
                <a:cs typeface="PT Bold Heading" panose="02010400000000000000" pitchFamily="2" charset="-78"/>
              </a:rPr>
              <a:t>البراجماتية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smtClean="0">
                <a:solidFill>
                  <a:srgbClr val="FF0000"/>
                </a:solidFill>
                <a:latin typeface="Impact" panose="020B0806030902050204" pitchFamily="34" charset="0"/>
                <a:ea typeface="+mn-ea"/>
                <a:cs typeface="PT Bold Heading" panose="02010400000000000000" pitchFamily="2" charset="-78"/>
              </a:rPr>
              <a:t>ج- انتقادات وجهت ل</a:t>
            </a:r>
            <a:r>
              <a:rPr lang="ar-EG" sz="3600" dirty="0" smtClean="0">
                <a:solidFill>
                  <a:srgbClr val="FF0000"/>
                </a:solidFill>
                <a:latin typeface="Impact" panose="020B0806030902050204" pitchFamily="34" charset="0"/>
                <a:cs typeface="PT Bold Heading" panose="02010400000000000000" pitchFamily="2" charset="-78"/>
              </a:rPr>
              <a:t>لفلسفة </a:t>
            </a:r>
            <a:r>
              <a:rPr lang="ar-EG" sz="3600" dirty="0" err="1" smtClean="0">
                <a:solidFill>
                  <a:srgbClr val="FF0000"/>
                </a:solidFill>
                <a:latin typeface="Impact" panose="020B0806030902050204" pitchFamily="34" charset="0"/>
                <a:cs typeface="PT Bold Heading" panose="02010400000000000000" pitchFamily="2" charset="-78"/>
              </a:rPr>
              <a:t>البراجماتية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0" y="1236618"/>
            <a:ext cx="12122330" cy="5621382"/>
          </a:xfrm>
        </p:spPr>
        <p:txBody>
          <a:bodyPr>
            <a:normAutofit lnSpcReduction="10000"/>
          </a:bodyPr>
          <a:lstStyle/>
          <a:p>
            <a:pPr marL="514350" indent="-514350" algn="r">
              <a:buFont typeface="+mj-lt"/>
              <a:buAutoNum type="arabicPeriod"/>
            </a:pPr>
            <a:r>
              <a:rPr lang="ar-EG" sz="2700" dirty="0" smtClean="0">
                <a:latin typeface="Impact" panose="020B0806030902050204" pitchFamily="34" charset="0"/>
                <a:ea typeface="+mj-ea"/>
                <a:cs typeface="PT Bold Heading" panose="02010400000000000000" pitchFamily="2" charset="-78"/>
              </a:rPr>
              <a:t>التركيز على المتعلم فهو المحور الأساسي في بناء المنهج وتنفيذه، ورفض التحديد المسبق للمادة العلمية ورفض التخطيط للعملية التعليمية مما يدخلنا في عدم التنظيم للعملية التعليمية.</a:t>
            </a:r>
          </a:p>
          <a:p>
            <a:pPr marL="514350" indent="-514350" algn="r">
              <a:buFont typeface="+mj-lt"/>
              <a:buAutoNum type="arabicPeriod"/>
            </a:pPr>
            <a:r>
              <a:rPr lang="ar-EG" sz="2700" dirty="0" smtClean="0">
                <a:latin typeface="Impact" panose="020B0806030902050204" pitchFamily="34" charset="0"/>
                <a:ea typeface="+mj-ea"/>
                <a:cs typeface="PT Bold Heading" panose="02010400000000000000" pitchFamily="2" charset="-78"/>
              </a:rPr>
              <a:t>التأكيد على الخبرة الذاتية للفرد، وعلى نموه الذاتي وفقا للعوامل الوراثية والبيولوجية.</a:t>
            </a:r>
          </a:p>
          <a:p>
            <a:pPr marL="514350" indent="-514350" algn="r">
              <a:buFont typeface="+mj-lt"/>
              <a:buAutoNum type="arabicPeriod"/>
            </a:pPr>
            <a:r>
              <a:rPr lang="ar-EG" sz="2700" dirty="0" smtClean="0">
                <a:latin typeface="Impact" panose="020B0806030902050204" pitchFamily="34" charset="0"/>
                <a:ea typeface="+mj-ea"/>
                <a:cs typeface="PT Bold Heading" panose="02010400000000000000" pitchFamily="2" charset="-78"/>
              </a:rPr>
              <a:t>لا تتقيد بمعايير روحية، فليس هناك وجود سابق للقيم، وبالتالي تركز فقط على الفردية والنجاح الفردي والمنفعة والبقاء للأقوى.</a:t>
            </a:r>
          </a:p>
          <a:p>
            <a:pPr marL="514350" indent="-514350" algn="r">
              <a:buFont typeface="+mj-lt"/>
              <a:buAutoNum type="arabicPeriod"/>
            </a:pPr>
            <a:r>
              <a:rPr lang="ar-EG" sz="2700" dirty="0" smtClean="0">
                <a:latin typeface="Impact" panose="020B0806030902050204" pitchFamily="34" charset="0"/>
                <a:ea typeface="+mj-ea"/>
                <a:cs typeface="PT Bold Heading" panose="02010400000000000000" pitchFamily="2" charset="-78"/>
              </a:rPr>
              <a:t>تقدم المتعلم للمعرفة وليس تقديم المعرفة للمتعلم، وذلك من خلال نشاطه ومشروعاته العملية، مما قد يؤدي إلى تحطيم التنظيم المنطقي للمادة العلمية، ولا يقدم للتلاميذ إلا المعرفة السطحية والجزئية فيضعف مستواهم.</a:t>
            </a:r>
          </a:p>
          <a:p>
            <a:pPr marL="514350" indent="-514350" algn="r">
              <a:buFont typeface="+mj-lt"/>
              <a:buAutoNum type="arabicPeriod"/>
            </a:pPr>
            <a:r>
              <a:rPr lang="ar-EG" sz="2700" dirty="0" smtClean="0">
                <a:latin typeface="Impact" panose="020B0806030902050204" pitchFamily="34" charset="0"/>
                <a:ea typeface="+mj-ea"/>
                <a:cs typeface="PT Bold Heading" panose="02010400000000000000" pitchFamily="2" charset="-78"/>
              </a:rPr>
              <a:t>يتمثل دور المعلم فقط في النصح والاستشارة وتنظيم ظروف الخبرة؛ مما يعني إهمال الكثير من طاقات المعلم وإمكاناته.</a:t>
            </a:r>
          </a:p>
          <a:p>
            <a:pPr marL="514350" indent="-514350" algn="r">
              <a:buFont typeface="+mj-lt"/>
              <a:buAutoNum type="arabicPeriod"/>
            </a:pPr>
            <a:r>
              <a:rPr lang="ar-EG" sz="2700" dirty="0" smtClean="0">
                <a:latin typeface="Impact" panose="020B0806030902050204" pitchFamily="34" charset="0"/>
                <a:ea typeface="+mj-ea"/>
                <a:cs typeface="PT Bold Heading" panose="02010400000000000000" pitchFamily="2" charset="-78"/>
              </a:rPr>
              <a:t>تشجيع الناشئة على الجري وراء رغباتهم ووراء الأنشطة اللامنهجية وإهمال الموضوعات الأكاديمية.</a:t>
            </a:r>
          </a:p>
          <a:p>
            <a:pPr marL="514350" indent="-514350" algn="r">
              <a:buFont typeface="+mj-lt"/>
              <a:buAutoNum type="arabicPeriod"/>
            </a:pPr>
            <a:r>
              <a:rPr lang="ar-EG" sz="2700" dirty="0" smtClean="0">
                <a:latin typeface="Impact" panose="020B0806030902050204" pitchFamily="34" charset="0"/>
                <a:ea typeface="+mj-ea"/>
                <a:cs typeface="PT Bold Heading" panose="02010400000000000000" pitchFamily="2" charset="-78"/>
              </a:rPr>
              <a:t>التركيز على الحاضر وإهمال الماضي رغم أهميته.</a:t>
            </a:r>
            <a:endParaRPr lang="en-US" sz="2700" dirty="0">
              <a:latin typeface="Impact" panose="020B0806030902050204" pitchFamily="34" charset="0"/>
              <a:ea typeface="+mj-ea"/>
              <a:cs typeface="PT Bold Heading" panose="02010400000000000000" pitchFamily="2" charset="-78"/>
            </a:endParaRPr>
          </a:p>
        </p:txBody>
      </p:sp>
    </p:spTree>
    <p:extLst>
      <p:ext uri="{BB962C8B-B14F-4D97-AF65-F5344CB8AC3E}">
        <p14:creationId xmlns:p14="http://schemas.microsoft.com/office/powerpoint/2010/main" val="7485909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سادساً: </a:t>
            </a:r>
            <a:r>
              <a:rPr lang="ar-EG" sz="3600" dirty="0">
                <a:solidFill>
                  <a:srgbClr val="FF0000"/>
                </a:solidFill>
                <a:latin typeface="Impact" panose="020B0806030902050204" pitchFamily="34" charset="0"/>
                <a:cs typeface="PT Bold Heading" panose="02010400000000000000" pitchFamily="2" charset="-78"/>
              </a:rPr>
              <a:t>مذهب </a:t>
            </a:r>
            <a:r>
              <a:rPr lang="ar-EG" sz="3600" dirty="0" smtClean="0">
                <a:solidFill>
                  <a:srgbClr val="FF0000"/>
                </a:solidFill>
                <a:latin typeface="Impact" panose="020B0806030902050204" pitchFamily="34" charset="0"/>
                <a:cs typeface="PT Bold Heading" panose="02010400000000000000" pitchFamily="2" charset="-78"/>
              </a:rPr>
              <a:t>فلسفة التربية الإسلامية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smtClean="0">
                <a:solidFill>
                  <a:srgbClr val="FF0000"/>
                </a:solidFill>
                <a:latin typeface="Impact" panose="020B0806030902050204" pitchFamily="34" charset="0"/>
                <a:ea typeface="+mn-ea"/>
                <a:cs typeface="PT Bold Heading" panose="02010400000000000000" pitchFamily="2" charset="-78"/>
              </a:rPr>
              <a:t>أ-</a:t>
            </a:r>
            <a:r>
              <a:rPr lang="ar-EG" sz="3600" dirty="0" smtClean="0">
                <a:solidFill>
                  <a:srgbClr val="FF0000"/>
                </a:solidFill>
                <a:latin typeface="Impact" panose="020B0806030902050204" pitchFamily="34" charset="0"/>
                <a:cs typeface="PT Bold Heading" panose="02010400000000000000" pitchFamily="2" charset="-78"/>
              </a:rPr>
              <a:t> مميزات مذهب </a:t>
            </a:r>
            <a:r>
              <a:rPr lang="ar-EG" sz="3600" dirty="0">
                <a:solidFill>
                  <a:srgbClr val="FF0000"/>
                </a:solidFill>
                <a:latin typeface="Impact" panose="020B0806030902050204" pitchFamily="34" charset="0"/>
                <a:cs typeface="PT Bold Heading" panose="02010400000000000000" pitchFamily="2" charset="-78"/>
              </a:rPr>
              <a:t>فلسفة التربية الإسلامية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0" y="1236618"/>
            <a:ext cx="12122330" cy="5621382"/>
          </a:xfrm>
        </p:spPr>
        <p:txBody>
          <a:bodyPr>
            <a:normAutofit/>
          </a:bodyPr>
          <a:lstStyle/>
          <a:p>
            <a:pPr algn="r"/>
            <a:r>
              <a:rPr lang="ar-EG" sz="2700" dirty="0" smtClean="0">
                <a:latin typeface="Impact" panose="020B0806030902050204" pitchFamily="34" charset="0"/>
                <a:ea typeface="+mj-ea"/>
                <a:cs typeface="PT Bold Heading" panose="02010400000000000000" pitchFamily="2" charset="-78"/>
              </a:rPr>
              <a:t>تتفرد فلسفة التربية الإسلامية بمميزات تجعلها أصلح المذاهب والمناهج لبناء الإنسان، ومن هذه المميزات:</a:t>
            </a:r>
          </a:p>
          <a:p>
            <a:pPr algn="r"/>
            <a:r>
              <a:rPr lang="ar-EG" sz="2700" dirty="0" smtClean="0">
                <a:solidFill>
                  <a:srgbClr val="FF0000"/>
                </a:solidFill>
                <a:latin typeface="Impact" panose="020B0806030902050204" pitchFamily="34" charset="0"/>
                <a:ea typeface="+mj-ea"/>
                <a:cs typeface="PT Bold Heading" panose="02010400000000000000" pitchFamily="2" charset="-78"/>
              </a:rPr>
              <a:t>1-الربانية: </a:t>
            </a:r>
            <a:r>
              <a:rPr lang="ar-EG" sz="2700" dirty="0" smtClean="0">
                <a:latin typeface="Impact" panose="020B0806030902050204" pitchFamily="34" charset="0"/>
                <a:ea typeface="+mj-ea"/>
                <a:cs typeface="PT Bold Heading" panose="02010400000000000000" pitchFamily="2" charset="-78"/>
              </a:rPr>
              <a:t>أي ربانية المصدر فهي من </a:t>
            </a:r>
            <a:r>
              <a:rPr lang="ar-EG" sz="2700" dirty="0">
                <a:latin typeface="Impact" panose="020B0806030902050204" pitchFamily="34" charset="0"/>
                <a:ea typeface="+mj-ea"/>
                <a:cs typeface="PT Bold Heading" panose="02010400000000000000" pitchFamily="2" charset="-78"/>
              </a:rPr>
              <a:t>وضع </a:t>
            </a:r>
            <a:r>
              <a:rPr lang="ar-EG" sz="2700" dirty="0" smtClean="0">
                <a:latin typeface="Impact" panose="020B0806030902050204" pitchFamily="34" charset="0"/>
                <a:ea typeface="+mj-ea"/>
                <a:cs typeface="PT Bold Heading" panose="02010400000000000000" pitchFamily="2" charset="-78"/>
              </a:rPr>
              <a:t>الله ( فطرة الله التي ....)، غايتها حسن الصلة بالله، وهذه الميزة تقي الإنسان من الصراع والتناقض.</a:t>
            </a:r>
          </a:p>
          <a:p>
            <a:pPr algn="r"/>
            <a:r>
              <a:rPr lang="ar-EG" sz="2700" dirty="0">
                <a:solidFill>
                  <a:srgbClr val="FF0000"/>
                </a:solidFill>
                <a:latin typeface="Impact" panose="020B0806030902050204" pitchFamily="34" charset="0"/>
                <a:ea typeface="+mj-ea"/>
                <a:cs typeface="PT Bold Heading" panose="02010400000000000000" pitchFamily="2" charset="-78"/>
              </a:rPr>
              <a:t>2-الاتساع والشمول والتكامل</a:t>
            </a:r>
          </a:p>
          <a:p>
            <a:pPr algn="r"/>
            <a:r>
              <a:rPr lang="ar-EG" sz="2700" dirty="0" smtClean="0">
                <a:latin typeface="Impact" panose="020B0806030902050204" pitchFamily="34" charset="0"/>
                <a:ea typeface="+mj-ea"/>
                <a:cs typeface="PT Bold Heading" panose="02010400000000000000" pitchFamily="2" charset="-78"/>
              </a:rPr>
              <a:t>فهي تتسع لكل جوانب الحياة، وتشمل الإنسان في جميع جوانبه، وتتكامل فتتناول كل الجوانب دون إهمال أحدها.</a:t>
            </a:r>
          </a:p>
          <a:p>
            <a:pPr algn="r"/>
            <a:r>
              <a:rPr lang="ar-EG" sz="2700" dirty="0">
                <a:solidFill>
                  <a:srgbClr val="FF0000"/>
                </a:solidFill>
                <a:latin typeface="Impact" panose="020B0806030902050204" pitchFamily="34" charset="0"/>
                <a:ea typeface="+mj-ea"/>
                <a:cs typeface="PT Bold Heading" panose="02010400000000000000" pitchFamily="2" charset="-78"/>
              </a:rPr>
              <a:t>3-التوازن</a:t>
            </a:r>
            <a:r>
              <a:rPr lang="ar-EG" sz="2700" dirty="0" smtClean="0">
                <a:latin typeface="Impact" panose="020B0806030902050204" pitchFamily="34" charset="0"/>
                <a:ea typeface="+mj-ea"/>
                <a:cs typeface="PT Bold Heading" panose="02010400000000000000" pitchFamily="2" charset="-78"/>
              </a:rPr>
              <a:t>: لا يطغى جانب على آخر فهي وسطية، فتهتم بالفردية والجماعية ، وتشمل الماضي والحاضر والمستقبل.</a:t>
            </a:r>
          </a:p>
          <a:p>
            <a:pPr algn="r"/>
            <a:r>
              <a:rPr lang="ar-EG" sz="2700" dirty="0">
                <a:solidFill>
                  <a:srgbClr val="FF0000"/>
                </a:solidFill>
                <a:latin typeface="Impact" panose="020B0806030902050204" pitchFamily="34" charset="0"/>
                <a:ea typeface="+mj-ea"/>
                <a:cs typeface="PT Bold Heading" panose="02010400000000000000" pitchFamily="2" charset="-78"/>
              </a:rPr>
              <a:t>4- الثبات مع المرونة:</a:t>
            </a:r>
          </a:p>
          <a:p>
            <a:pPr algn="r"/>
            <a:endParaRPr lang="en-US" sz="2700" dirty="0">
              <a:latin typeface="Impact" panose="020B0806030902050204" pitchFamily="34" charset="0"/>
              <a:ea typeface="+mj-ea"/>
              <a:cs typeface="PT Bold Heading" panose="02010400000000000000" pitchFamily="2" charset="-78"/>
            </a:endParaRPr>
          </a:p>
        </p:txBody>
      </p:sp>
    </p:spTree>
    <p:extLst>
      <p:ext uri="{BB962C8B-B14F-4D97-AF65-F5344CB8AC3E}">
        <p14:creationId xmlns:p14="http://schemas.microsoft.com/office/powerpoint/2010/main" val="25571536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Autofit/>
          </a:bodyPr>
          <a:lstStyle/>
          <a:p>
            <a:r>
              <a:rPr lang="ar-EG" sz="2800" dirty="0">
                <a:solidFill>
                  <a:srgbClr val="FF0000"/>
                </a:solidFill>
                <a:latin typeface="Impact" panose="020B0806030902050204" pitchFamily="34" charset="0"/>
                <a:cs typeface="PT Bold Heading" panose="02010400000000000000" pitchFamily="2" charset="-78"/>
              </a:rPr>
              <a:t/>
            </a:r>
            <a:br>
              <a:rPr lang="ar-EG" sz="2800" dirty="0">
                <a:solidFill>
                  <a:srgbClr val="FF0000"/>
                </a:solidFill>
                <a:latin typeface="Impact" panose="020B0806030902050204" pitchFamily="34" charset="0"/>
                <a:cs typeface="PT Bold Heading" panose="02010400000000000000" pitchFamily="2" charset="-78"/>
              </a:rPr>
            </a:br>
            <a:r>
              <a:rPr lang="ar-EG" sz="2800" dirty="0" smtClean="0">
                <a:solidFill>
                  <a:srgbClr val="FF0000"/>
                </a:solidFill>
                <a:latin typeface="Impact" panose="020B0806030902050204" pitchFamily="34" charset="0"/>
                <a:cs typeface="PT Bold Heading" panose="02010400000000000000" pitchFamily="2" charset="-78"/>
              </a:rPr>
              <a:t>سادساً: </a:t>
            </a:r>
            <a:r>
              <a:rPr lang="ar-EG" sz="2800" dirty="0">
                <a:solidFill>
                  <a:srgbClr val="FF0000"/>
                </a:solidFill>
                <a:latin typeface="Impact" panose="020B0806030902050204" pitchFamily="34" charset="0"/>
                <a:cs typeface="PT Bold Heading" panose="02010400000000000000" pitchFamily="2" charset="-78"/>
              </a:rPr>
              <a:t>مذهب </a:t>
            </a:r>
            <a:r>
              <a:rPr lang="ar-EG" sz="2800" dirty="0" smtClean="0">
                <a:solidFill>
                  <a:srgbClr val="FF0000"/>
                </a:solidFill>
                <a:latin typeface="Impact" panose="020B0806030902050204" pitchFamily="34" charset="0"/>
                <a:cs typeface="PT Bold Heading" panose="02010400000000000000" pitchFamily="2" charset="-78"/>
              </a:rPr>
              <a:t>فلسفة التربية الإسلامية</a:t>
            </a:r>
            <a:r>
              <a:rPr lang="ar-EG" sz="2800" dirty="0">
                <a:solidFill>
                  <a:srgbClr val="FF0000"/>
                </a:solidFill>
                <a:latin typeface="Impact" panose="020B0806030902050204" pitchFamily="34" charset="0"/>
                <a:ea typeface="+mn-ea"/>
                <a:cs typeface="PT Bold Heading" panose="02010400000000000000" pitchFamily="2" charset="-78"/>
              </a:rPr>
              <a:t/>
            </a:r>
            <a:br>
              <a:rPr lang="ar-EG" sz="2800" dirty="0">
                <a:solidFill>
                  <a:srgbClr val="FF0000"/>
                </a:solidFill>
                <a:latin typeface="Impact" panose="020B0806030902050204" pitchFamily="34" charset="0"/>
                <a:ea typeface="+mn-ea"/>
                <a:cs typeface="PT Bold Heading" panose="02010400000000000000" pitchFamily="2" charset="-78"/>
              </a:rPr>
            </a:br>
            <a:r>
              <a:rPr lang="ar-EG" sz="2800" dirty="0" smtClean="0">
                <a:solidFill>
                  <a:srgbClr val="FF0000"/>
                </a:solidFill>
                <a:latin typeface="Impact" panose="020B0806030902050204" pitchFamily="34" charset="0"/>
                <a:ea typeface="+mn-ea"/>
                <a:cs typeface="PT Bold Heading" panose="02010400000000000000" pitchFamily="2" charset="-78"/>
              </a:rPr>
              <a:t>ب-</a:t>
            </a:r>
            <a:r>
              <a:rPr lang="ar-EG" sz="2800" dirty="0" smtClean="0">
                <a:solidFill>
                  <a:srgbClr val="FF0000"/>
                </a:solidFill>
                <a:latin typeface="Impact" panose="020B0806030902050204" pitchFamily="34" charset="0"/>
                <a:cs typeface="PT Bold Heading" panose="02010400000000000000" pitchFamily="2" charset="-78"/>
              </a:rPr>
              <a:t> </a:t>
            </a:r>
            <a:r>
              <a:rPr lang="ar-EG" sz="2800" dirty="0" err="1" smtClean="0">
                <a:solidFill>
                  <a:srgbClr val="FF0000"/>
                </a:solidFill>
                <a:latin typeface="Impact" panose="020B0806030902050204" pitchFamily="34" charset="0"/>
                <a:cs typeface="PT Bold Heading" panose="02010400000000000000" pitchFamily="2" charset="-78"/>
              </a:rPr>
              <a:t>المباديء</a:t>
            </a:r>
            <a:r>
              <a:rPr lang="ar-EG" sz="2800" dirty="0" smtClean="0">
                <a:solidFill>
                  <a:srgbClr val="FF0000"/>
                </a:solidFill>
                <a:latin typeface="Impact" panose="020B0806030902050204" pitchFamily="34" charset="0"/>
                <a:cs typeface="PT Bold Heading" panose="02010400000000000000" pitchFamily="2" charset="-78"/>
              </a:rPr>
              <a:t> والأسس التي </a:t>
            </a:r>
            <a:r>
              <a:rPr lang="ar-EG" sz="2800" dirty="0" smtClean="0">
                <a:solidFill>
                  <a:srgbClr val="FF0000"/>
                </a:solidFill>
                <a:latin typeface="Impact" panose="020B0806030902050204" pitchFamily="34" charset="0"/>
                <a:cs typeface="PT Bold Heading" panose="02010400000000000000" pitchFamily="2" charset="-78"/>
              </a:rPr>
              <a:t>تقوم </a:t>
            </a:r>
            <a:r>
              <a:rPr lang="ar-EG" sz="2800" dirty="0" smtClean="0">
                <a:solidFill>
                  <a:srgbClr val="FF0000"/>
                </a:solidFill>
                <a:latin typeface="Impact" panose="020B0806030902050204" pitchFamily="34" charset="0"/>
                <a:cs typeface="PT Bold Heading" panose="02010400000000000000" pitchFamily="2" charset="-78"/>
              </a:rPr>
              <a:t>عليها فلسفة </a:t>
            </a:r>
            <a:r>
              <a:rPr lang="ar-EG" sz="2800" dirty="0">
                <a:solidFill>
                  <a:srgbClr val="FF0000"/>
                </a:solidFill>
                <a:latin typeface="Impact" panose="020B0806030902050204" pitchFamily="34" charset="0"/>
                <a:cs typeface="PT Bold Heading" panose="02010400000000000000" pitchFamily="2" charset="-78"/>
              </a:rPr>
              <a:t>التربية الإسلامية</a:t>
            </a:r>
            <a:endParaRPr lang="ar-EG" sz="28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0" y="1236618"/>
            <a:ext cx="12122330" cy="5621382"/>
          </a:xfrm>
        </p:spPr>
        <p:txBody>
          <a:bodyPr>
            <a:normAutofit fontScale="92500" lnSpcReduction="20000"/>
          </a:bodyPr>
          <a:lstStyle/>
          <a:p>
            <a:pPr algn="r"/>
            <a:r>
              <a:rPr lang="ar-EG" sz="2700" dirty="0" smtClean="0">
                <a:latin typeface="Impact" panose="020B0806030902050204" pitchFamily="34" charset="0"/>
                <a:ea typeface="+mj-ea"/>
                <a:cs typeface="PT Bold Heading" panose="02010400000000000000" pitchFamily="2" charset="-78"/>
              </a:rPr>
              <a:t>1-الاعتقاد التام بجميع </a:t>
            </a:r>
            <a:r>
              <a:rPr lang="ar-EG" sz="2700" dirty="0" err="1" smtClean="0">
                <a:latin typeface="Impact" panose="020B0806030902050204" pitchFamily="34" charset="0"/>
                <a:ea typeface="+mj-ea"/>
                <a:cs typeface="PT Bold Heading" panose="02010400000000000000" pitchFamily="2" charset="-78"/>
              </a:rPr>
              <a:t>ماجاء</a:t>
            </a:r>
            <a:r>
              <a:rPr lang="ar-EG" sz="2700" dirty="0" smtClean="0">
                <a:latin typeface="Impact" panose="020B0806030902050204" pitchFamily="34" charset="0"/>
                <a:ea typeface="+mj-ea"/>
                <a:cs typeface="PT Bold Heading" panose="02010400000000000000" pitchFamily="2" charset="-78"/>
              </a:rPr>
              <a:t> في القرآن والسنة.</a:t>
            </a:r>
          </a:p>
          <a:p>
            <a:pPr algn="r"/>
            <a:r>
              <a:rPr lang="ar-EG" sz="2700" dirty="0" smtClean="0">
                <a:latin typeface="Impact" panose="020B0806030902050204" pitchFamily="34" charset="0"/>
                <a:ea typeface="+mj-ea"/>
                <a:cs typeface="PT Bold Heading" panose="02010400000000000000" pitchFamily="2" charset="-78"/>
              </a:rPr>
              <a:t>2- التعامل مع الذات الإنسانية كوحدة واحدة متكاملة.</a:t>
            </a:r>
          </a:p>
          <a:p>
            <a:pPr algn="r"/>
            <a:r>
              <a:rPr lang="ar-EG" sz="2700" dirty="0" smtClean="0">
                <a:latin typeface="Impact" panose="020B0806030902050204" pitchFamily="34" charset="0"/>
                <a:ea typeface="+mj-ea"/>
                <a:cs typeface="PT Bold Heading" panose="02010400000000000000" pitchFamily="2" charset="-78"/>
              </a:rPr>
              <a:t>3- العقل الإنساني  مقيد ذو قوة متناهية لا يجوز إقحامه في أمور لا يقدر عليها.</a:t>
            </a:r>
          </a:p>
          <a:p>
            <a:pPr algn="r"/>
            <a:r>
              <a:rPr lang="ar-EG" sz="2700" dirty="0" smtClean="0">
                <a:latin typeface="Impact" panose="020B0806030902050204" pitchFamily="34" charset="0"/>
                <a:ea typeface="+mj-ea"/>
                <a:cs typeface="PT Bold Heading" panose="02010400000000000000" pitchFamily="2" charset="-78"/>
              </a:rPr>
              <a:t>4- الإيمان بالغيب كما جاء من عند الله.</a:t>
            </a:r>
          </a:p>
          <a:p>
            <a:pPr algn="r"/>
            <a:r>
              <a:rPr lang="ar-EG" sz="2700" dirty="0" smtClean="0">
                <a:latin typeface="Impact" panose="020B0806030902050204" pitchFamily="34" charset="0"/>
                <a:ea typeface="+mj-ea"/>
                <a:cs typeface="PT Bold Heading" panose="02010400000000000000" pitchFamily="2" charset="-78"/>
              </a:rPr>
              <a:t>5- تكافؤ الفرص أمام أفراد المجتمع المسلم في شتى الأمور المتعلقة بالأمور التربوية.</a:t>
            </a:r>
          </a:p>
          <a:p>
            <a:pPr algn="r"/>
            <a:r>
              <a:rPr lang="ar-EG" sz="2700" dirty="0" smtClean="0">
                <a:latin typeface="Impact" panose="020B0806030902050204" pitchFamily="34" charset="0"/>
                <a:ea typeface="+mj-ea"/>
                <a:cs typeface="PT Bold Heading" panose="02010400000000000000" pitchFamily="2" charset="-78"/>
              </a:rPr>
              <a:t>6-يبذل كل فرد قصارى جهده طبقا لقدراته وطاقاته التي وهبها الله.</a:t>
            </a:r>
          </a:p>
          <a:p>
            <a:pPr algn="r"/>
            <a:r>
              <a:rPr lang="ar-EG" sz="2700" dirty="0" smtClean="0">
                <a:latin typeface="Impact" panose="020B0806030902050204" pitchFamily="34" charset="0"/>
                <a:ea typeface="+mj-ea"/>
                <a:cs typeface="PT Bold Heading" panose="02010400000000000000" pitchFamily="2" charset="-78"/>
              </a:rPr>
              <a:t>7- الاعتماد على مبدأ الشورى في اتخاذ القرارات.</a:t>
            </a:r>
          </a:p>
          <a:p>
            <a:pPr algn="r"/>
            <a:r>
              <a:rPr lang="ar-EG" sz="2700" dirty="0" smtClean="0">
                <a:latin typeface="Impact" panose="020B0806030902050204" pitchFamily="34" charset="0"/>
                <a:ea typeface="+mj-ea"/>
                <a:cs typeface="PT Bold Heading" panose="02010400000000000000" pitchFamily="2" charset="-78"/>
              </a:rPr>
              <a:t>8-المشرف الأساسي على أعمال الإنسان هو تقوى الله.</a:t>
            </a:r>
          </a:p>
          <a:p>
            <a:pPr algn="r"/>
            <a:r>
              <a:rPr lang="ar-EG" sz="2700" dirty="0" smtClean="0">
                <a:latin typeface="Impact" panose="020B0806030902050204" pitchFamily="34" charset="0"/>
                <a:ea typeface="+mj-ea"/>
                <a:cs typeface="PT Bold Heading" panose="02010400000000000000" pitchFamily="2" charset="-78"/>
              </a:rPr>
              <a:t>9- استخدام جميع النظريات والطرق في التعلم والتدريس التي تنسجم مع النهج الإلهي.</a:t>
            </a:r>
          </a:p>
          <a:p>
            <a:pPr algn="r"/>
            <a:r>
              <a:rPr lang="ar-EG" sz="2700" dirty="0" smtClean="0">
                <a:latin typeface="Impact" panose="020B0806030902050204" pitchFamily="34" charset="0"/>
                <a:ea typeface="+mj-ea"/>
                <a:cs typeface="PT Bold Heading" panose="02010400000000000000" pitchFamily="2" charset="-78"/>
              </a:rPr>
              <a:t>10- تلبية الرغبات لدى الفرد طبقا لطاقاته وقدراته الذاتية.</a:t>
            </a:r>
          </a:p>
          <a:p>
            <a:pPr algn="r"/>
            <a:r>
              <a:rPr lang="ar-EG" sz="2700" dirty="0" smtClean="0">
                <a:latin typeface="Impact" panose="020B0806030902050204" pitchFamily="34" charset="0"/>
                <a:ea typeface="+mj-ea"/>
                <a:cs typeface="PT Bold Heading" panose="02010400000000000000" pitchFamily="2" charset="-78"/>
              </a:rPr>
              <a:t>11- إثارة الدوافع والحوافز  لدى أفراد المجتمع نحو تحصيل العلم.</a:t>
            </a:r>
          </a:p>
          <a:p>
            <a:pPr algn="r"/>
            <a:r>
              <a:rPr lang="ar-EG" sz="2700" dirty="0" smtClean="0">
                <a:latin typeface="Impact" panose="020B0806030902050204" pitchFamily="34" charset="0"/>
                <a:ea typeface="+mj-ea"/>
                <a:cs typeface="PT Bold Heading" panose="02010400000000000000" pitchFamily="2" charset="-78"/>
              </a:rPr>
              <a:t>12- التعامل مع جميع الأفراد داخل المؤسسات التربوية وخارجها في ضوء نظرة الإسلام للإنسان وما </a:t>
            </a:r>
            <a:r>
              <a:rPr lang="ar-EG" sz="2700" dirty="0" err="1" smtClean="0">
                <a:latin typeface="Impact" panose="020B0806030902050204" pitchFamily="34" charset="0"/>
                <a:ea typeface="+mj-ea"/>
                <a:cs typeface="PT Bold Heading" panose="02010400000000000000" pitchFamily="2" charset="-78"/>
              </a:rPr>
              <a:t>تفيده</a:t>
            </a:r>
            <a:r>
              <a:rPr lang="ar-EG" sz="2700" dirty="0" smtClean="0">
                <a:latin typeface="Impact" panose="020B0806030902050204" pitchFamily="34" charset="0"/>
                <a:ea typeface="+mj-ea"/>
                <a:cs typeface="PT Bold Heading" panose="02010400000000000000" pitchFamily="2" charset="-78"/>
              </a:rPr>
              <a:t> البحوث الإنسانية في المجتمع المسلم.</a:t>
            </a:r>
          </a:p>
          <a:p>
            <a:pPr algn="r"/>
            <a:r>
              <a:rPr lang="ar-EG" sz="2700" dirty="0" smtClean="0">
                <a:latin typeface="Impact" panose="020B0806030902050204" pitchFamily="34" charset="0"/>
                <a:ea typeface="+mj-ea"/>
                <a:cs typeface="PT Bold Heading" panose="02010400000000000000" pitchFamily="2" charset="-78"/>
              </a:rPr>
              <a:t>13- التركيز على العلوم والمعارف التي تساعد في تحقيق الأهداف التربوية.</a:t>
            </a:r>
            <a:endParaRPr lang="en-US" sz="2700" dirty="0">
              <a:latin typeface="Impact" panose="020B0806030902050204" pitchFamily="34" charset="0"/>
              <a:ea typeface="+mj-ea"/>
              <a:cs typeface="PT Bold Heading" panose="02010400000000000000" pitchFamily="2" charset="-78"/>
            </a:endParaRPr>
          </a:p>
        </p:txBody>
      </p:sp>
    </p:spTree>
    <p:extLst>
      <p:ext uri="{BB962C8B-B14F-4D97-AF65-F5344CB8AC3E}">
        <p14:creationId xmlns:p14="http://schemas.microsoft.com/office/powerpoint/2010/main" val="3421168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سادساً: </a:t>
            </a:r>
            <a:r>
              <a:rPr lang="ar-EG" sz="3600" dirty="0">
                <a:solidFill>
                  <a:srgbClr val="FF0000"/>
                </a:solidFill>
                <a:latin typeface="Impact" panose="020B0806030902050204" pitchFamily="34" charset="0"/>
                <a:cs typeface="PT Bold Heading" panose="02010400000000000000" pitchFamily="2" charset="-78"/>
              </a:rPr>
              <a:t>مذهب </a:t>
            </a:r>
            <a:r>
              <a:rPr lang="ar-EG" sz="3600" dirty="0" smtClean="0">
                <a:solidFill>
                  <a:srgbClr val="FF0000"/>
                </a:solidFill>
                <a:latin typeface="Impact" panose="020B0806030902050204" pitchFamily="34" charset="0"/>
                <a:cs typeface="PT Bold Heading" panose="02010400000000000000" pitchFamily="2" charset="-78"/>
              </a:rPr>
              <a:t>فلسفة التربية الإسلامية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smtClean="0">
                <a:solidFill>
                  <a:srgbClr val="FF0000"/>
                </a:solidFill>
                <a:latin typeface="Impact" panose="020B0806030902050204" pitchFamily="34" charset="0"/>
                <a:ea typeface="+mn-ea"/>
                <a:cs typeface="PT Bold Heading" panose="02010400000000000000" pitchFamily="2" charset="-78"/>
              </a:rPr>
              <a:t>ج-</a:t>
            </a:r>
            <a:r>
              <a:rPr lang="ar-EG" sz="3600" dirty="0" smtClean="0">
                <a:solidFill>
                  <a:srgbClr val="FF0000"/>
                </a:solidFill>
                <a:latin typeface="Impact" panose="020B0806030902050204" pitchFamily="34" charset="0"/>
                <a:cs typeface="PT Bold Heading" panose="02010400000000000000" pitchFamily="2" charset="-78"/>
              </a:rPr>
              <a:t> خصائص فلسفة </a:t>
            </a:r>
            <a:r>
              <a:rPr lang="ar-EG" sz="3600" dirty="0">
                <a:solidFill>
                  <a:srgbClr val="FF0000"/>
                </a:solidFill>
                <a:latin typeface="Impact" panose="020B0806030902050204" pitchFamily="34" charset="0"/>
                <a:cs typeface="PT Bold Heading" panose="02010400000000000000" pitchFamily="2" charset="-78"/>
              </a:rPr>
              <a:t>التربية الإسلامية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0" y="1236618"/>
            <a:ext cx="12122330" cy="5621382"/>
          </a:xfrm>
        </p:spPr>
        <p:txBody>
          <a:bodyPr>
            <a:normAutofit/>
          </a:bodyPr>
          <a:lstStyle/>
          <a:p>
            <a:pPr algn="r"/>
            <a:r>
              <a:rPr lang="ar-EG" sz="2700" dirty="0" smtClean="0">
                <a:solidFill>
                  <a:srgbClr val="FF0000"/>
                </a:solidFill>
                <a:latin typeface="Impact" panose="020B0806030902050204" pitchFamily="34" charset="0"/>
                <a:ea typeface="+mj-ea"/>
                <a:cs typeface="PT Bold Heading" panose="02010400000000000000" pitchFamily="2" charset="-78"/>
              </a:rPr>
              <a:t>1-عنايتها بالفردية والجماعية </a:t>
            </a:r>
            <a:r>
              <a:rPr lang="ar-EG" sz="2700" dirty="0" smtClean="0">
                <a:latin typeface="Impact" panose="020B0806030902050204" pitchFamily="34" charset="0"/>
                <a:ea typeface="+mj-ea"/>
                <a:cs typeface="PT Bold Heading" panose="02010400000000000000" pitchFamily="2" charset="-78"/>
              </a:rPr>
              <a:t>في آن واحد، قوله "ص": من لم يهتم بأمر المسلمين فليس منهم.</a:t>
            </a:r>
          </a:p>
          <a:p>
            <a:pPr algn="r"/>
            <a:r>
              <a:rPr lang="ar-EG" sz="2700" dirty="0">
                <a:solidFill>
                  <a:srgbClr val="FF0000"/>
                </a:solidFill>
                <a:latin typeface="Impact" panose="020B0806030902050204" pitchFamily="34" charset="0"/>
                <a:ea typeface="+mj-ea"/>
                <a:cs typeface="PT Bold Heading" panose="02010400000000000000" pitchFamily="2" charset="-78"/>
              </a:rPr>
              <a:t>2- الجمع بين الأصالة والمعاصرة</a:t>
            </a:r>
            <a:r>
              <a:rPr lang="ar-EG" sz="2700" dirty="0" smtClean="0">
                <a:latin typeface="Impact" panose="020B0806030902050204" pitchFamily="34" charset="0"/>
                <a:ea typeface="+mj-ea"/>
                <a:cs typeface="PT Bold Heading" panose="02010400000000000000" pitchFamily="2" charset="-78"/>
              </a:rPr>
              <a:t>:  الاهتمام بالتراث والفكر الآخر المتجدد</a:t>
            </a:r>
          </a:p>
          <a:p>
            <a:pPr algn="r"/>
            <a:r>
              <a:rPr lang="ar-EG" sz="2700" dirty="0">
                <a:solidFill>
                  <a:srgbClr val="FF0000"/>
                </a:solidFill>
                <a:latin typeface="Impact" panose="020B0806030902050204" pitchFamily="34" charset="0"/>
                <a:ea typeface="+mj-ea"/>
                <a:cs typeface="PT Bold Heading" panose="02010400000000000000" pitchFamily="2" charset="-78"/>
              </a:rPr>
              <a:t>3- المرونة مع الحفاظ على الذاتية</a:t>
            </a:r>
            <a:r>
              <a:rPr lang="ar-EG" sz="2700" dirty="0" smtClean="0">
                <a:latin typeface="Impact" panose="020B0806030902050204" pitchFamily="34" charset="0"/>
                <a:ea typeface="+mj-ea"/>
                <a:cs typeface="PT Bold Heading" panose="02010400000000000000" pitchFamily="2" charset="-78"/>
              </a:rPr>
              <a:t>: المحافظة على ثقافتنا، مع الانفتاح على ثقافة الآخر.</a:t>
            </a:r>
          </a:p>
          <a:p>
            <a:pPr algn="r"/>
            <a:r>
              <a:rPr lang="ar-EG" sz="2700" dirty="0">
                <a:solidFill>
                  <a:srgbClr val="FF0000"/>
                </a:solidFill>
                <a:latin typeface="Impact" panose="020B0806030902050204" pitchFamily="34" charset="0"/>
                <a:ea typeface="+mj-ea"/>
                <a:cs typeface="PT Bold Heading" panose="02010400000000000000" pitchFamily="2" charset="-78"/>
              </a:rPr>
              <a:t>4- الاستمرارية</a:t>
            </a:r>
            <a:r>
              <a:rPr lang="ar-EG" sz="2700" dirty="0" smtClean="0">
                <a:latin typeface="Impact" panose="020B0806030902050204" pitchFamily="34" charset="0"/>
                <a:ea typeface="+mj-ea"/>
                <a:cs typeface="PT Bold Heading" panose="02010400000000000000" pitchFamily="2" charset="-78"/>
              </a:rPr>
              <a:t>: لا تنتهي بفترة فهي من المهد إلى اللحد.</a:t>
            </a:r>
          </a:p>
          <a:p>
            <a:pPr algn="r"/>
            <a:r>
              <a:rPr lang="ar-EG" sz="2700" dirty="0">
                <a:solidFill>
                  <a:srgbClr val="FF0000"/>
                </a:solidFill>
                <a:latin typeface="Impact" panose="020B0806030902050204" pitchFamily="34" charset="0"/>
                <a:ea typeface="+mj-ea"/>
                <a:cs typeface="PT Bold Heading" panose="02010400000000000000" pitchFamily="2" charset="-78"/>
              </a:rPr>
              <a:t>5-مخاطبة ضمير الإنسان</a:t>
            </a:r>
            <a:r>
              <a:rPr lang="ar-EG" sz="2700" dirty="0" smtClean="0">
                <a:latin typeface="Impact" panose="020B0806030902050204" pitchFamily="34" charset="0"/>
                <a:ea typeface="+mj-ea"/>
                <a:cs typeface="PT Bold Heading" panose="02010400000000000000" pitchFamily="2" charset="-78"/>
              </a:rPr>
              <a:t>: مثال بنت بائعة اللبن ورفضها خلط اللبن بالماء.</a:t>
            </a:r>
          </a:p>
          <a:p>
            <a:pPr algn="r"/>
            <a:r>
              <a:rPr lang="ar-EG" sz="2700" dirty="0">
                <a:solidFill>
                  <a:srgbClr val="FF0000"/>
                </a:solidFill>
                <a:latin typeface="Impact" panose="020B0806030902050204" pitchFamily="34" charset="0"/>
                <a:ea typeface="+mj-ea"/>
                <a:cs typeface="PT Bold Heading" panose="02010400000000000000" pitchFamily="2" charset="-78"/>
              </a:rPr>
              <a:t>6- التدرج</a:t>
            </a:r>
            <a:r>
              <a:rPr lang="ar-EG" sz="2700" dirty="0" smtClean="0">
                <a:latin typeface="Impact" panose="020B0806030902050204" pitchFamily="34" charset="0"/>
                <a:ea typeface="+mj-ea"/>
                <a:cs typeface="PT Bold Heading" panose="02010400000000000000" pitchFamily="2" charset="-78"/>
              </a:rPr>
              <a:t>: تربية المسلم وفق مبدأ التدرج، الانتقال من البسيط إلى المركب، ومن السهل إلى الصعب ، ومن المحسوس إلى المجرد، مثال: تحريم الخمر، </a:t>
            </a:r>
          </a:p>
          <a:p>
            <a:pPr algn="r"/>
            <a:r>
              <a:rPr lang="ar-EG" sz="2700" dirty="0">
                <a:solidFill>
                  <a:srgbClr val="FF0000"/>
                </a:solidFill>
                <a:latin typeface="Impact" panose="020B0806030902050204" pitchFamily="34" charset="0"/>
                <a:ea typeface="+mj-ea"/>
                <a:cs typeface="PT Bold Heading" panose="02010400000000000000" pitchFamily="2" charset="-78"/>
              </a:rPr>
              <a:t>7</a:t>
            </a:r>
            <a:r>
              <a:rPr lang="ar-EG" sz="2700" dirty="0" smtClean="0">
                <a:solidFill>
                  <a:srgbClr val="FF0000"/>
                </a:solidFill>
                <a:latin typeface="Impact" panose="020B0806030902050204" pitchFamily="34" charset="0"/>
                <a:ea typeface="+mj-ea"/>
                <a:cs typeface="PT Bold Heading" panose="02010400000000000000" pitchFamily="2" charset="-78"/>
              </a:rPr>
              <a:t>- العالمية: الإسلام </a:t>
            </a:r>
            <a:r>
              <a:rPr lang="ar-EG" sz="2700" dirty="0" smtClean="0">
                <a:latin typeface="Impact" panose="020B0806030902050204" pitchFamily="34" charset="0"/>
                <a:ea typeface="+mj-ea"/>
                <a:cs typeface="PT Bold Heading" panose="02010400000000000000" pitchFamily="2" charset="-78"/>
              </a:rPr>
              <a:t>لم يرتبط بزمان ولا مكان بل جاء للجميع ولم ينحز إلى جنس أو لون او عنصر.</a:t>
            </a:r>
          </a:p>
          <a:p>
            <a:pPr algn="r"/>
            <a:r>
              <a:rPr lang="ar-EG" sz="2700" dirty="0">
                <a:solidFill>
                  <a:srgbClr val="FF0000"/>
                </a:solidFill>
                <a:latin typeface="Impact" panose="020B0806030902050204" pitchFamily="34" charset="0"/>
                <a:ea typeface="+mj-ea"/>
                <a:cs typeface="PT Bold Heading" panose="02010400000000000000" pitchFamily="2" charset="-78"/>
              </a:rPr>
              <a:t>8- الاهتمام بتعليم المرأة</a:t>
            </a:r>
            <a:r>
              <a:rPr lang="ar-EG" sz="2700" dirty="0" smtClean="0">
                <a:solidFill>
                  <a:srgbClr val="FF0000"/>
                </a:solidFill>
                <a:latin typeface="Impact" panose="020B0806030902050204" pitchFamily="34" charset="0"/>
                <a:ea typeface="+mj-ea"/>
                <a:cs typeface="PT Bold Heading" panose="02010400000000000000" pitchFamily="2" charset="-78"/>
              </a:rPr>
              <a:t>: كان </a:t>
            </a:r>
            <a:r>
              <a:rPr lang="ar-EG" sz="2700" dirty="0" smtClean="0">
                <a:latin typeface="Impact" panose="020B0806030902050204" pitchFamily="34" charset="0"/>
                <a:ea typeface="+mj-ea"/>
                <a:cs typeface="PT Bold Heading" panose="02010400000000000000" pitchFamily="2" charset="-78"/>
              </a:rPr>
              <a:t>النبي "ص" يخص النساء بأيام يعلمهن فيه.</a:t>
            </a:r>
            <a:endParaRPr lang="en-US" sz="2700" dirty="0">
              <a:latin typeface="Impact" panose="020B0806030902050204" pitchFamily="34" charset="0"/>
              <a:ea typeface="+mj-ea"/>
              <a:cs typeface="PT Bold Heading" panose="02010400000000000000" pitchFamily="2" charset="-78"/>
            </a:endParaRPr>
          </a:p>
        </p:txBody>
      </p:sp>
    </p:spTree>
    <p:extLst>
      <p:ext uri="{BB962C8B-B14F-4D97-AF65-F5344CB8AC3E}">
        <p14:creationId xmlns:p14="http://schemas.microsoft.com/office/powerpoint/2010/main" val="25568931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سادساً: </a:t>
            </a:r>
            <a:r>
              <a:rPr lang="ar-EG" sz="3600" dirty="0">
                <a:solidFill>
                  <a:srgbClr val="FF0000"/>
                </a:solidFill>
                <a:latin typeface="Impact" panose="020B0806030902050204" pitchFamily="34" charset="0"/>
                <a:cs typeface="PT Bold Heading" panose="02010400000000000000" pitchFamily="2" charset="-78"/>
              </a:rPr>
              <a:t>مذهب </a:t>
            </a:r>
            <a:r>
              <a:rPr lang="ar-EG" sz="3600" dirty="0" smtClean="0">
                <a:solidFill>
                  <a:srgbClr val="FF0000"/>
                </a:solidFill>
                <a:latin typeface="Impact" panose="020B0806030902050204" pitchFamily="34" charset="0"/>
                <a:cs typeface="PT Bold Heading" panose="02010400000000000000" pitchFamily="2" charset="-78"/>
              </a:rPr>
              <a:t>فلسفة التربية الإسلامية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smtClean="0">
                <a:solidFill>
                  <a:srgbClr val="FF0000"/>
                </a:solidFill>
                <a:latin typeface="Impact" panose="020B0806030902050204" pitchFamily="34" charset="0"/>
                <a:ea typeface="+mn-ea"/>
                <a:cs typeface="PT Bold Heading" panose="02010400000000000000" pitchFamily="2" charset="-78"/>
              </a:rPr>
              <a:t>د-</a:t>
            </a:r>
            <a:r>
              <a:rPr lang="ar-EG" sz="3600" dirty="0" smtClean="0">
                <a:solidFill>
                  <a:srgbClr val="FF0000"/>
                </a:solidFill>
                <a:latin typeface="Impact" panose="020B0806030902050204" pitchFamily="34" charset="0"/>
                <a:cs typeface="PT Bold Heading" panose="02010400000000000000" pitchFamily="2" charset="-78"/>
              </a:rPr>
              <a:t> الأهداف التربوية لفلسفة </a:t>
            </a:r>
            <a:r>
              <a:rPr lang="ar-EG" sz="3600" dirty="0">
                <a:solidFill>
                  <a:srgbClr val="FF0000"/>
                </a:solidFill>
                <a:latin typeface="Impact" panose="020B0806030902050204" pitchFamily="34" charset="0"/>
                <a:cs typeface="PT Bold Heading" panose="02010400000000000000" pitchFamily="2" charset="-78"/>
              </a:rPr>
              <a:t>التربية الإسلامية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0" y="1236618"/>
            <a:ext cx="12122330" cy="5621382"/>
          </a:xfrm>
        </p:spPr>
        <p:txBody>
          <a:bodyPr>
            <a:normAutofit lnSpcReduction="10000"/>
          </a:bodyPr>
          <a:lstStyle/>
          <a:p>
            <a:pPr marL="514350" indent="-514350" algn="r">
              <a:buFont typeface="+mj-lt"/>
              <a:buAutoNum type="arabicPeriod"/>
            </a:pPr>
            <a:r>
              <a:rPr lang="ar-EG" sz="2700" dirty="0" smtClean="0">
                <a:latin typeface="Impact" panose="020B0806030902050204" pitchFamily="34" charset="0"/>
                <a:ea typeface="+mj-ea"/>
                <a:cs typeface="PT Bold Heading" panose="02010400000000000000" pitchFamily="2" charset="-78"/>
              </a:rPr>
              <a:t>تمكين الإنسان من تحقيق الغاية من وجوده وهي عبادة الله والفوز برضاه.</a:t>
            </a:r>
          </a:p>
          <a:p>
            <a:pPr marL="514350" indent="-514350" algn="r">
              <a:buFont typeface="+mj-lt"/>
              <a:buAutoNum type="arabicPeriod"/>
            </a:pPr>
            <a:r>
              <a:rPr lang="ar-EG" sz="2700" dirty="0" smtClean="0">
                <a:latin typeface="Impact" panose="020B0806030902050204" pitchFamily="34" charset="0"/>
                <a:ea typeface="+mj-ea"/>
                <a:cs typeface="PT Bold Heading" panose="02010400000000000000" pitchFamily="2" charset="-78"/>
              </a:rPr>
              <a:t>تأهيل الإنسان وفق المعتقدات الفكرية والأنماط السلوكية لتجهيزه للفوز في الامتحان الشامل</a:t>
            </a:r>
            <a:endParaRPr lang="ar-EG" sz="2700" dirty="0">
              <a:latin typeface="Impact" panose="020B0806030902050204" pitchFamily="34" charset="0"/>
              <a:ea typeface="+mj-ea"/>
              <a:cs typeface="PT Bold Heading" panose="02010400000000000000" pitchFamily="2" charset="-78"/>
            </a:endParaRPr>
          </a:p>
          <a:p>
            <a:pPr marL="514350" indent="-514350" algn="r">
              <a:buFont typeface="+mj-lt"/>
              <a:buAutoNum type="arabicPeriod"/>
            </a:pPr>
            <a:r>
              <a:rPr lang="ar-EG" sz="2700" dirty="0" smtClean="0">
                <a:latin typeface="Impact" panose="020B0806030902050204" pitchFamily="34" charset="0"/>
                <a:ea typeface="+mj-ea"/>
                <a:cs typeface="PT Bold Heading" panose="02010400000000000000" pitchFamily="2" charset="-78"/>
              </a:rPr>
              <a:t>قيادة الإنسان وتوجيهه نحو مصدر الخير  في الدنيا والآخرة.</a:t>
            </a:r>
          </a:p>
          <a:p>
            <a:pPr marL="514350" indent="-514350" algn="r">
              <a:buFont typeface="+mj-lt"/>
              <a:buAutoNum type="arabicPeriod"/>
            </a:pPr>
            <a:r>
              <a:rPr lang="ar-EG" sz="2700" dirty="0" smtClean="0">
                <a:latin typeface="Impact" panose="020B0806030902050204" pitchFamily="34" charset="0"/>
                <a:ea typeface="+mj-ea"/>
                <a:cs typeface="PT Bold Heading" panose="02010400000000000000" pitchFamily="2" charset="-78"/>
              </a:rPr>
              <a:t>تقوية الإنسان ومساعدته لمواجهة عدوه اللدود إبليس.</a:t>
            </a:r>
          </a:p>
          <a:p>
            <a:pPr marL="514350" indent="-514350" algn="r">
              <a:buFont typeface="+mj-lt"/>
              <a:buAutoNum type="arabicPeriod"/>
            </a:pPr>
            <a:r>
              <a:rPr lang="ar-EG" sz="2700" dirty="0" smtClean="0">
                <a:latin typeface="Impact" panose="020B0806030902050204" pitchFamily="34" charset="0"/>
                <a:ea typeface="+mj-ea"/>
                <a:cs typeface="PT Bold Heading" panose="02010400000000000000" pitchFamily="2" charset="-78"/>
              </a:rPr>
              <a:t>مساعدة الإنسان على إرساء قواعد العدل والمساواة</a:t>
            </a:r>
          </a:p>
          <a:p>
            <a:pPr marL="514350" indent="-514350" algn="r">
              <a:buFont typeface="+mj-lt"/>
              <a:buAutoNum type="arabicPeriod"/>
            </a:pPr>
            <a:r>
              <a:rPr lang="ar-EG" sz="2700" dirty="0" smtClean="0">
                <a:latin typeface="Impact" panose="020B0806030902050204" pitchFamily="34" charset="0"/>
                <a:ea typeface="+mj-ea"/>
                <a:cs typeface="PT Bold Heading" panose="02010400000000000000" pitchFamily="2" charset="-78"/>
              </a:rPr>
              <a:t>مساعدة الإنسان للوصول لأعل منزلة بين باقي المخلوقات.</a:t>
            </a:r>
          </a:p>
          <a:p>
            <a:pPr marL="514350" indent="-514350" algn="r">
              <a:buFont typeface="+mj-lt"/>
              <a:buAutoNum type="arabicPeriod"/>
            </a:pPr>
            <a:r>
              <a:rPr lang="ar-EG" sz="2700" dirty="0" smtClean="0">
                <a:latin typeface="Impact" panose="020B0806030902050204" pitchFamily="34" charset="0"/>
                <a:ea typeface="+mj-ea"/>
                <a:cs typeface="PT Bold Heading" panose="02010400000000000000" pitchFamily="2" charset="-78"/>
              </a:rPr>
              <a:t>تحرير العقل من ضغوط الشهوات، والأساطير والخرافات.</a:t>
            </a:r>
          </a:p>
          <a:p>
            <a:pPr marL="514350" indent="-514350" algn="r">
              <a:buFont typeface="+mj-lt"/>
              <a:buAutoNum type="arabicPeriod"/>
            </a:pPr>
            <a:r>
              <a:rPr lang="ar-EG" sz="2700" dirty="0" smtClean="0">
                <a:latin typeface="Impact" panose="020B0806030902050204" pitchFamily="34" charset="0"/>
                <a:ea typeface="+mj-ea"/>
                <a:cs typeface="PT Bold Heading" panose="02010400000000000000" pitchFamily="2" charset="-78"/>
              </a:rPr>
              <a:t>التركيز على جانب الخير والبعد عن جانب الشر في الإنسان.</a:t>
            </a:r>
          </a:p>
          <a:p>
            <a:pPr marL="514350" indent="-514350" algn="r">
              <a:buFont typeface="+mj-lt"/>
              <a:buAutoNum type="arabicPeriod"/>
            </a:pPr>
            <a:r>
              <a:rPr lang="ar-EG" sz="2700" dirty="0" smtClean="0">
                <a:latin typeface="Impact" panose="020B0806030902050204" pitchFamily="34" charset="0"/>
                <a:ea typeface="+mj-ea"/>
                <a:cs typeface="PT Bold Heading" panose="02010400000000000000" pitchFamily="2" charset="-78"/>
              </a:rPr>
              <a:t>بث التعاون والإخاء بين الناس.</a:t>
            </a:r>
          </a:p>
          <a:p>
            <a:pPr marL="514350" indent="-514350" algn="r">
              <a:buFont typeface="+mj-lt"/>
              <a:buAutoNum type="arabicPeriod"/>
            </a:pPr>
            <a:r>
              <a:rPr lang="ar-EG" sz="2700" dirty="0" smtClean="0">
                <a:latin typeface="Impact" panose="020B0806030902050204" pitchFamily="34" charset="0"/>
                <a:ea typeface="+mj-ea"/>
                <a:cs typeface="PT Bold Heading" panose="02010400000000000000" pitchFamily="2" charset="-78"/>
              </a:rPr>
              <a:t>تعميق جذور الإيمان والتقوى في نفوس التلاميذ لتكوين الإنسان الصالح.</a:t>
            </a:r>
          </a:p>
          <a:p>
            <a:pPr marL="514350" indent="-514350" algn="r">
              <a:buFont typeface="+mj-lt"/>
              <a:buAutoNum type="arabicPeriod"/>
            </a:pPr>
            <a:r>
              <a:rPr lang="ar-EG" sz="2700" dirty="0" smtClean="0">
                <a:latin typeface="Impact" panose="020B0806030902050204" pitchFamily="34" charset="0"/>
                <a:ea typeface="+mj-ea"/>
                <a:cs typeface="PT Bold Heading" panose="02010400000000000000" pitchFamily="2" charset="-78"/>
              </a:rPr>
              <a:t>تأهيل أفراد المجتمع بمختلف العلوم والمعارف التي تساهم في تحقيق المجتمع المسلم.</a:t>
            </a:r>
          </a:p>
          <a:p>
            <a:pPr marL="514350" indent="-514350" algn="r">
              <a:buFont typeface="+mj-lt"/>
              <a:buAutoNum type="arabicPeriod"/>
            </a:pPr>
            <a:r>
              <a:rPr lang="ar-EG" sz="2700" dirty="0" smtClean="0">
                <a:latin typeface="Impact" panose="020B0806030902050204" pitchFamily="34" charset="0"/>
                <a:ea typeface="+mj-ea"/>
                <a:cs typeface="PT Bold Heading" panose="02010400000000000000" pitchFamily="2" charset="-78"/>
              </a:rPr>
              <a:t>إعداد أفراد قادرين على درء الشبهات عن الإسلام ومجتمعه ومحاربة الغزو الفكري.</a:t>
            </a:r>
            <a:endParaRPr lang="en-US" sz="2700" dirty="0">
              <a:latin typeface="Impact" panose="020B0806030902050204" pitchFamily="34" charset="0"/>
              <a:ea typeface="+mj-ea"/>
              <a:cs typeface="PT Bold Heading" panose="02010400000000000000" pitchFamily="2" charset="-78"/>
            </a:endParaRPr>
          </a:p>
        </p:txBody>
      </p:sp>
    </p:spTree>
    <p:extLst>
      <p:ext uri="{BB962C8B-B14F-4D97-AF65-F5344CB8AC3E}">
        <p14:creationId xmlns:p14="http://schemas.microsoft.com/office/powerpoint/2010/main" val="14352242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1544</Words>
  <Application>Microsoft Office PowerPoint</Application>
  <PresentationFormat>شاشة عريضة</PresentationFormat>
  <Paragraphs>84</Paragraphs>
  <Slides>14</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14</vt:i4>
      </vt:variant>
    </vt:vector>
  </HeadingPairs>
  <TitlesOfParts>
    <vt:vector size="21" baseType="lpstr">
      <vt:lpstr>Arial</vt:lpstr>
      <vt:lpstr>Calibri</vt:lpstr>
      <vt:lpstr>Calibri Light</vt:lpstr>
      <vt:lpstr>Impact</vt:lpstr>
      <vt:lpstr>PT Bold Heading</vt:lpstr>
      <vt:lpstr>Times New Roman</vt:lpstr>
      <vt:lpstr>نسق Office</vt:lpstr>
      <vt:lpstr>محاضرات مقرر  الأصول الاجتماعية والفلسفية للتربية الفرقة الرابعة " عام" جميع الشعب محاضرة بعنوان  " المذاهب الفلسفية ونظرياتها التربوية " إعداد  أ.د. هاني محمد يونس د. شحته سعد موافي د. نجلاء أحمد شاهين  قسم أصول التربية  كلية التربية- جامعة بنها</vt:lpstr>
      <vt:lpstr> المذاهب الفلسفية ونظرياتها التربوية أولا: مذهب الفلسفة البراجماتية</vt:lpstr>
      <vt:lpstr> خامساً: مذهب الفلسفة البراجماتية أ- مباديء الفلسفة البراجماتية</vt:lpstr>
      <vt:lpstr> خامساً: مذهب الفلسفة البراجماتية ب- الانعكاسات التربوية للفلسفة البراجماتية</vt:lpstr>
      <vt:lpstr> خامساً: مذهب الفلسفة البراجماتية ج- انتقادات وجهت للفلسفة البراجماتية</vt:lpstr>
      <vt:lpstr> سادساً: مذهب فلسفة التربية الإسلامية أ- مميزات مذهب فلسفة التربية الإسلامية</vt:lpstr>
      <vt:lpstr> سادساً: مذهب فلسفة التربية الإسلامية ب- المباديء والأسس التي تقوم عليها فلسفة التربية الإسلامية</vt:lpstr>
      <vt:lpstr> سادساً: مذهب فلسفة التربية الإسلامية ج- خصائص فلسفة التربية الإسلامية</vt:lpstr>
      <vt:lpstr> سادساً: مذهب فلسفة التربية الإسلامية د- الأهداف التربوية لفلسفة التربية الإسلامية</vt:lpstr>
      <vt:lpstr>الفرق بين فلسفة التربية الإسلامية والفلسفات التربوية الأخرى </vt:lpstr>
      <vt:lpstr>الفرق بين فلسفة التربية الإسلامية والفلسفات التربوية الأخرى </vt:lpstr>
      <vt:lpstr>الفرق بين فلسفة التربية الإسلامية والفلسفات التربوية الأخرى </vt:lpstr>
      <vt:lpstr>الفرق بين فلسفة التربية الإسلامية والفلسفات التربوية الأخرى </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مقرر  الأصول الاجتماعية والفلسفية للتربية الفرقة الرابعة " عام" جميع الشعب المحاضرة الثانية إعداد  أ.د. هاني محمد يونس د. شحته سعد موافي د. نجلاء أحمد شاهين  قسم أصول التربية  كلية التربية- جامعة بنها</dc:title>
  <dc:creator>هاني يونس</dc:creator>
  <cp:lastModifiedBy>هاني يونس</cp:lastModifiedBy>
  <cp:revision>6</cp:revision>
  <dcterms:created xsi:type="dcterms:W3CDTF">2020-03-26T14:59:38Z</dcterms:created>
  <dcterms:modified xsi:type="dcterms:W3CDTF">2020-03-26T16:29:59Z</dcterms:modified>
</cp:coreProperties>
</file>